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58" r:id="rId1"/>
  </p:sldMasterIdLst>
  <p:notesMasterIdLst>
    <p:notesMasterId r:id="rId20"/>
  </p:notesMasterIdLst>
  <p:handoutMasterIdLst>
    <p:handoutMasterId r:id="rId21"/>
  </p:handoutMasterIdLst>
  <p:sldIdLst>
    <p:sldId id="259" r:id="rId2"/>
    <p:sldId id="281" r:id="rId3"/>
    <p:sldId id="286" r:id="rId4"/>
    <p:sldId id="274" r:id="rId5"/>
    <p:sldId id="287" r:id="rId6"/>
    <p:sldId id="280" r:id="rId7"/>
    <p:sldId id="275" r:id="rId8"/>
    <p:sldId id="276" r:id="rId9"/>
    <p:sldId id="277" r:id="rId10"/>
    <p:sldId id="283" r:id="rId11"/>
    <p:sldId id="279" r:id="rId12"/>
    <p:sldId id="263" r:id="rId13"/>
    <p:sldId id="282" r:id="rId14"/>
    <p:sldId id="265" r:id="rId15"/>
    <p:sldId id="285" r:id="rId16"/>
    <p:sldId id="264" r:id="rId17"/>
    <p:sldId id="284" r:id="rId18"/>
    <p:sldId id="288" r:id="rId1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91B99EC4-AF39-4167-AD87-7AEB9DA20535}">
          <p14:sldIdLst>
            <p14:sldId id="259"/>
            <p14:sldId id="281"/>
            <p14:sldId id="286"/>
            <p14:sldId id="274"/>
            <p14:sldId id="287"/>
            <p14:sldId id="280"/>
            <p14:sldId id="275"/>
            <p14:sldId id="276"/>
            <p14:sldId id="277"/>
            <p14:sldId id="283"/>
            <p14:sldId id="279"/>
            <p14:sldId id="263"/>
            <p14:sldId id="282"/>
            <p14:sldId id="265"/>
            <p14:sldId id="285"/>
            <p14:sldId id="264"/>
          </p14:sldIdLst>
        </p14:section>
        <p14:section name="補足資料" id="{683FF2D1-E75D-454D-8A13-55BD50FC91A0}">
          <p14:sldIdLst>
            <p14:sldId id="284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185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orient="horz" pos="391" userDrawn="1">
          <p15:clr>
            <a:srgbClr val="A4A3A4"/>
          </p15:clr>
        </p15:guide>
        <p15:guide id="6" pos="473" userDrawn="1">
          <p15:clr>
            <a:srgbClr val="A4A3A4"/>
          </p15:clr>
        </p15:guide>
        <p15:guide id="7" pos="5287" userDrawn="1">
          <p15:clr>
            <a:srgbClr val="A4A3A4"/>
          </p15:clr>
        </p15:guide>
        <p15:guide id="8" pos="2880" userDrawn="1">
          <p15:clr>
            <a:srgbClr val="A4A3A4"/>
          </p15:clr>
        </p15:guide>
        <p15:guide id="9" pos="1980" userDrawn="1">
          <p15:clr>
            <a:srgbClr val="A4A3A4"/>
          </p15:clr>
        </p15:guide>
        <p15:guide id="10" pos="37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92929"/>
    <a:srgbClr val="1C1C1C"/>
    <a:srgbClr val="4D4D4D"/>
    <a:srgbClr val="777777"/>
    <a:srgbClr val="787878"/>
    <a:srgbClr val="797979"/>
    <a:srgbClr val="7A7A7A"/>
    <a:srgbClr val="7B7B7B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44" autoAdjust="0"/>
    <p:restoredTop sz="94660" autoAdjust="0"/>
  </p:normalViewPr>
  <p:slideViewPr>
    <p:cSldViewPr>
      <p:cViewPr varScale="1">
        <p:scale>
          <a:sx n="137" d="100"/>
          <a:sy n="137" d="100"/>
        </p:scale>
        <p:origin x="1478" y="-55"/>
      </p:cViewPr>
      <p:guideLst>
        <p:guide orient="horz" pos="2160"/>
        <p:guide orient="horz" pos="1185"/>
        <p:guide orient="horz" pos="3113"/>
        <p:guide orient="horz" pos="3974"/>
        <p:guide orient="horz" pos="391"/>
        <p:guide pos="473"/>
        <p:guide pos="5287"/>
        <p:guide pos="2880"/>
        <p:guide pos="1980"/>
        <p:guide pos="37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CA9A1-49A5-4813-BE73-64411D697E83}" type="datetimeFigureOut">
              <a:rPr kumimoji="1" lang="ja-JP" altLang="en-US" smtClean="0"/>
              <a:pPr/>
              <a:t>2022/10/22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E35D2-4F1F-4BDF-88EC-2B2C6B44951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0149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218005-AB2E-4230-9CBF-EC876F8C3946}" type="datetimeFigureOut">
              <a:rPr kumimoji="1" lang="ja-JP" altLang="en-US" smtClean="0"/>
              <a:pPr/>
              <a:t>2022/10/22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E3972-898B-454C-95F2-E930BA80A49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0730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:\Work\999_各種業務系テンプレート\TamukohLab\bg.jpg"/>
          <p:cNvPicPr>
            <a:picLocks noChangeAspect="1" noChangeArrowheads="1"/>
          </p:cNvPicPr>
          <p:nvPr userDrawn="1"/>
        </p:nvPicPr>
        <p:blipFill>
          <a:blip r:embed="rId2"/>
          <a:srcRect l="27414" t="24909" r="7136" b="684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85348" y="6573968"/>
            <a:ext cx="2027302" cy="1907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36000" rIns="0" bIns="18000" anchor="ctr" anchorCtr="0">
            <a:spAutoFit/>
          </a:bodyPr>
          <a:lstStyle>
            <a:lvl1pPr algn="ctr">
              <a:lnSpc>
                <a:spcPct val="120000"/>
              </a:lnSpc>
              <a:defRPr sz="738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r>
              <a:rPr lang="en-US" altLang="ja-JP" dirty="0"/>
              <a:t>©Tamukoh Lab. Kyutech, Japan</a:t>
            </a:r>
            <a:endParaRPr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ctrTitle"/>
          </p:nvPr>
        </p:nvSpPr>
        <p:spPr>
          <a:xfrm>
            <a:off x="750277" y="1160748"/>
            <a:ext cx="7643446" cy="1476164"/>
          </a:xfrm>
          <a:prstGeom prst="rect">
            <a:avLst/>
          </a:prstGeom>
          <a:noFill/>
        </p:spPr>
        <p:txBody>
          <a:bodyPr anchor="t" anchorCtr="0"/>
          <a:lstStyle>
            <a:lvl1pPr algn="r">
              <a:lnSpc>
                <a:spcPct val="120000"/>
              </a:lnSpc>
              <a:defRPr sz="3692" b="1">
                <a:solidFill>
                  <a:schemeClr val="bg1"/>
                </a:solidFill>
              </a:defRPr>
            </a:lvl1pPr>
          </a:lstStyle>
          <a:p>
            <a:endParaRPr kumimoji="1" lang="ja-JP" altLang="en-US" dirty="0"/>
          </a:p>
        </p:txBody>
      </p:sp>
      <p:pic>
        <p:nvPicPr>
          <p:cNvPr id="1032" name="Picture 8" descr="I:\Work\999_各種業務系テンプレート\TamukohLab\kyutech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206421" y="5867867"/>
            <a:ext cx="1594923" cy="440858"/>
          </a:xfrm>
          <a:prstGeom prst="rect">
            <a:avLst/>
          </a:prstGeom>
          <a:noFill/>
        </p:spPr>
      </p:pic>
      <p:pic>
        <p:nvPicPr>
          <p:cNvPr id="1034" name="Picture 10" descr="I:\Work\999_各種業務系テンプレート\TamukohLab\tam-logo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999222" y="5877273"/>
            <a:ext cx="2394501" cy="4314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2749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線コネクタ 18"/>
          <p:cNvCxnSpPr/>
          <p:nvPr userDrawn="1"/>
        </p:nvCxnSpPr>
        <p:spPr>
          <a:xfrm flipV="1">
            <a:off x="8366184" y="3798253"/>
            <a:ext cx="0" cy="3059746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 userDrawn="1"/>
        </p:nvCxnSpPr>
        <p:spPr>
          <a:xfrm flipV="1">
            <a:off x="8432653" y="3654238"/>
            <a:ext cx="0" cy="3203761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V="1">
            <a:off x="8499122" y="3510816"/>
            <a:ext cx="0" cy="3347183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V="1">
            <a:off x="8565591" y="3978274"/>
            <a:ext cx="0" cy="2879725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V="1">
            <a:off x="8632060" y="3798254"/>
            <a:ext cx="0" cy="3059746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V="1">
            <a:off x="8698529" y="3654238"/>
            <a:ext cx="0" cy="3203762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V="1">
            <a:off x="8764998" y="2934156"/>
            <a:ext cx="0" cy="3923843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V="1">
            <a:off x="8831467" y="2790142"/>
            <a:ext cx="0" cy="4067857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リーフォーム 26"/>
          <p:cNvSpPr/>
          <p:nvPr userDrawn="1"/>
        </p:nvSpPr>
        <p:spPr>
          <a:xfrm>
            <a:off x="8295316" y="3980103"/>
            <a:ext cx="594219" cy="2860243"/>
          </a:xfrm>
          <a:custGeom>
            <a:avLst/>
            <a:gdLst>
              <a:gd name="connsiteX0" fmla="*/ 636422 w 643737"/>
              <a:gd name="connsiteY0" fmla="*/ 2860243 h 2860243"/>
              <a:gd name="connsiteX1" fmla="*/ 643737 w 643737"/>
              <a:gd name="connsiteY1" fmla="*/ 1528877 h 2860243"/>
              <a:gd name="connsiteX2" fmla="*/ 0 w 643737"/>
              <a:gd name="connsiteY2" fmla="*/ 431597 h 2860243"/>
              <a:gd name="connsiteX3" fmla="*/ 0 w 643737"/>
              <a:gd name="connsiteY3" fmla="*/ 0 h 286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3737" h="2860243">
                <a:moveTo>
                  <a:pt x="636422" y="2860243"/>
                </a:moveTo>
                <a:cubicBezTo>
                  <a:pt x="638860" y="2416454"/>
                  <a:pt x="641299" y="1972666"/>
                  <a:pt x="643737" y="1528877"/>
                </a:cubicBezTo>
                <a:lnTo>
                  <a:pt x="0" y="431597"/>
                </a:lnTo>
                <a:lnTo>
                  <a:pt x="0" y="0"/>
                </a:lnTo>
              </a:path>
            </a:pathLst>
          </a:cu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662"/>
          </a:p>
        </p:txBody>
      </p:sp>
      <p:sp>
        <p:nvSpPr>
          <p:cNvPr id="28" name="フリーフォーム 27"/>
          <p:cNvSpPr/>
          <p:nvPr userDrawn="1"/>
        </p:nvSpPr>
        <p:spPr>
          <a:xfrm>
            <a:off x="8227791" y="4144084"/>
            <a:ext cx="722516" cy="2713916"/>
          </a:xfrm>
          <a:custGeom>
            <a:avLst/>
            <a:gdLst>
              <a:gd name="connsiteX0" fmla="*/ 782726 w 782726"/>
              <a:gd name="connsiteY0" fmla="*/ 2750515 h 2750515"/>
              <a:gd name="connsiteX1" fmla="*/ 782726 w 782726"/>
              <a:gd name="connsiteY1" fmla="*/ 1689811 h 2750515"/>
              <a:gd name="connsiteX2" fmla="*/ 0 w 782726"/>
              <a:gd name="connsiteY2" fmla="*/ 351130 h 2750515"/>
              <a:gd name="connsiteX3" fmla="*/ 0 w 782726"/>
              <a:gd name="connsiteY3" fmla="*/ 0 h 2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26" h="2750515">
                <a:moveTo>
                  <a:pt x="782726" y="2750515"/>
                </a:moveTo>
                <a:lnTo>
                  <a:pt x="782726" y="1689811"/>
                </a:lnTo>
                <a:lnTo>
                  <a:pt x="0" y="351130"/>
                </a:lnTo>
                <a:lnTo>
                  <a:pt x="0" y="0"/>
                </a:lnTo>
              </a:path>
            </a:pathLst>
          </a:cu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662"/>
          </a:p>
        </p:txBody>
      </p:sp>
      <p:pic>
        <p:nvPicPr>
          <p:cNvPr id="3074" name="Picture 2" descr="I:\Work\999_各種業務系テンプレート\TamukohLab\bg.jpg"/>
          <p:cNvPicPr>
            <a:picLocks noChangeAspect="1" noChangeArrowheads="1"/>
          </p:cNvPicPr>
          <p:nvPr userDrawn="1"/>
        </p:nvPicPr>
        <p:blipFill>
          <a:blip r:embed="rId2"/>
          <a:srcRect l="36704" r="40441"/>
          <a:stretch>
            <a:fillRect/>
          </a:stretch>
        </p:blipFill>
        <p:spPr bwMode="auto">
          <a:xfrm>
            <a:off x="0" y="0"/>
            <a:ext cx="2179119" cy="6858000"/>
          </a:xfrm>
          <a:prstGeom prst="rect">
            <a:avLst/>
          </a:prstGeom>
          <a:noFill/>
        </p:spPr>
      </p:pic>
      <p:sp>
        <p:nvSpPr>
          <p:cNvPr id="10" name="正方形/長方形 9"/>
          <p:cNvSpPr/>
          <p:nvPr userDrawn="1"/>
        </p:nvSpPr>
        <p:spPr bwMode="auto">
          <a:xfrm>
            <a:off x="0" y="3258569"/>
            <a:ext cx="2179119" cy="3408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marL="334116" indent="-334116" algn="ctr">
              <a:lnSpc>
                <a:spcPct val="120000"/>
              </a:lnSpc>
              <a:spcBef>
                <a:spcPts val="1108"/>
              </a:spcBef>
              <a:spcAft>
                <a:spcPts val="554"/>
              </a:spcAft>
              <a:buFont typeface="Wingdings" pitchFamily="2" charset="2"/>
              <a:buChar char="l"/>
            </a:pPr>
            <a:endParaRPr kumimoji="1" lang="ja-JP" altLang="en-US" sz="1846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 userDrawn="1">
            <p:ph type="title"/>
          </p:nvPr>
        </p:nvSpPr>
        <p:spPr bwMode="white">
          <a:xfrm>
            <a:off x="251520" y="152636"/>
            <a:ext cx="8640960" cy="39604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7" name="フッター プレースホルダー 3"/>
          <p:cNvSpPr>
            <a:spLocks noGrp="1"/>
          </p:cNvSpPr>
          <p:nvPr userDrawn="1">
            <p:ph type="ftr" sz="quarter" idx="3"/>
          </p:nvPr>
        </p:nvSpPr>
        <p:spPr>
          <a:xfrm>
            <a:off x="85348" y="6573968"/>
            <a:ext cx="2027302" cy="19078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 lIns="0" tIns="36000" rIns="0" bIns="18000" anchor="ctr" anchorCtr="0">
            <a:spAutoFit/>
          </a:bodyPr>
          <a:lstStyle>
            <a:lvl1pPr algn="ctr">
              <a:lnSpc>
                <a:spcPct val="120000"/>
              </a:lnSpc>
              <a:defRPr sz="738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r>
              <a:rPr lang="en-US" altLang="ja-JP" dirty="0"/>
              <a:t>©Tamukoh Lab. Kyutech, Japan</a:t>
            </a:r>
            <a:endParaRPr lang="ja-JP" altLang="en-US" dirty="0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553631" y="6592268"/>
            <a:ext cx="590877" cy="257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800" b="1">
                <a:solidFill>
                  <a:schemeClr val="accent6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392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サブタイトル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/>
          <p:cNvGrpSpPr/>
          <p:nvPr userDrawn="1"/>
        </p:nvGrpSpPr>
        <p:grpSpPr>
          <a:xfrm>
            <a:off x="8227788" y="2790142"/>
            <a:ext cx="722516" cy="4067858"/>
            <a:chOff x="8913440" y="2790142"/>
            <a:chExt cx="782726" cy="4067858"/>
          </a:xfrm>
        </p:grpSpPr>
        <p:cxnSp>
          <p:nvCxnSpPr>
            <p:cNvPr id="12" name="直線コネクタ 11"/>
            <p:cNvCxnSpPr/>
            <p:nvPr userDrawn="1"/>
          </p:nvCxnSpPr>
          <p:spPr>
            <a:xfrm flipV="1">
              <a:off x="9063366" y="3798253"/>
              <a:ext cx="0" cy="3059746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 userDrawn="1"/>
          </p:nvCxnSpPr>
          <p:spPr>
            <a:xfrm flipV="1">
              <a:off x="9135374" y="3654238"/>
              <a:ext cx="0" cy="3203761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/>
            <p:nvPr userDrawn="1"/>
          </p:nvCxnSpPr>
          <p:spPr>
            <a:xfrm flipV="1">
              <a:off x="9207382" y="3510816"/>
              <a:ext cx="0" cy="3347183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 userDrawn="1"/>
          </p:nvCxnSpPr>
          <p:spPr>
            <a:xfrm flipV="1">
              <a:off x="9279390" y="3978274"/>
              <a:ext cx="0" cy="2879725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 userDrawn="1"/>
          </p:nvCxnSpPr>
          <p:spPr>
            <a:xfrm flipV="1">
              <a:off x="9351398" y="3798254"/>
              <a:ext cx="0" cy="3059746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 userDrawn="1"/>
          </p:nvCxnSpPr>
          <p:spPr>
            <a:xfrm flipV="1">
              <a:off x="9423406" y="3654238"/>
              <a:ext cx="0" cy="3203762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 userDrawn="1"/>
          </p:nvCxnSpPr>
          <p:spPr>
            <a:xfrm flipV="1">
              <a:off x="9495414" y="2934156"/>
              <a:ext cx="0" cy="3923843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 userDrawn="1"/>
          </p:nvCxnSpPr>
          <p:spPr>
            <a:xfrm flipV="1">
              <a:off x="9567422" y="2790142"/>
              <a:ext cx="0" cy="4067857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フリーフォーム 19"/>
            <p:cNvSpPr/>
            <p:nvPr userDrawn="1"/>
          </p:nvSpPr>
          <p:spPr>
            <a:xfrm>
              <a:off x="8986592" y="3980103"/>
              <a:ext cx="643737" cy="2860243"/>
            </a:xfrm>
            <a:custGeom>
              <a:avLst/>
              <a:gdLst>
                <a:gd name="connsiteX0" fmla="*/ 636422 w 643737"/>
                <a:gd name="connsiteY0" fmla="*/ 2860243 h 2860243"/>
                <a:gd name="connsiteX1" fmla="*/ 643737 w 643737"/>
                <a:gd name="connsiteY1" fmla="*/ 1528877 h 2860243"/>
                <a:gd name="connsiteX2" fmla="*/ 0 w 643737"/>
                <a:gd name="connsiteY2" fmla="*/ 431597 h 2860243"/>
                <a:gd name="connsiteX3" fmla="*/ 0 w 643737"/>
                <a:gd name="connsiteY3" fmla="*/ 0 h 2860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737" h="2860243">
                  <a:moveTo>
                    <a:pt x="636422" y="2860243"/>
                  </a:moveTo>
                  <a:cubicBezTo>
                    <a:pt x="638860" y="2416454"/>
                    <a:pt x="641299" y="1972666"/>
                    <a:pt x="643737" y="1528877"/>
                  </a:cubicBezTo>
                  <a:lnTo>
                    <a:pt x="0" y="431597"/>
                  </a:lnTo>
                  <a:lnTo>
                    <a:pt x="0" y="0"/>
                  </a:lnTo>
                </a:path>
              </a:pathLst>
            </a:cu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662"/>
            </a:p>
          </p:txBody>
        </p:sp>
        <p:sp>
          <p:nvSpPr>
            <p:cNvPr id="21" name="フリーフォーム 20"/>
            <p:cNvSpPr/>
            <p:nvPr userDrawn="1"/>
          </p:nvSpPr>
          <p:spPr>
            <a:xfrm>
              <a:off x="8913440" y="4144084"/>
              <a:ext cx="782726" cy="2713916"/>
            </a:xfrm>
            <a:custGeom>
              <a:avLst/>
              <a:gdLst>
                <a:gd name="connsiteX0" fmla="*/ 782726 w 782726"/>
                <a:gd name="connsiteY0" fmla="*/ 2750515 h 2750515"/>
                <a:gd name="connsiteX1" fmla="*/ 782726 w 782726"/>
                <a:gd name="connsiteY1" fmla="*/ 1689811 h 2750515"/>
                <a:gd name="connsiteX2" fmla="*/ 0 w 782726"/>
                <a:gd name="connsiteY2" fmla="*/ 351130 h 2750515"/>
                <a:gd name="connsiteX3" fmla="*/ 0 w 782726"/>
                <a:gd name="connsiteY3" fmla="*/ 0 h 2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726" h="2750515">
                  <a:moveTo>
                    <a:pt x="782726" y="2750515"/>
                  </a:moveTo>
                  <a:lnTo>
                    <a:pt x="782726" y="1689811"/>
                  </a:lnTo>
                  <a:lnTo>
                    <a:pt x="0" y="351130"/>
                  </a:lnTo>
                  <a:lnTo>
                    <a:pt x="0" y="0"/>
                  </a:lnTo>
                </a:path>
              </a:pathLst>
            </a:cu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662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45291" y="3104964"/>
            <a:ext cx="6613658" cy="720080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560384" y="6592268"/>
            <a:ext cx="584124" cy="257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800" b="1">
                <a:solidFill>
                  <a:schemeClr val="accent6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85348" y="6573968"/>
            <a:ext cx="2027302" cy="1907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36000" rIns="0" bIns="18000" anchor="ctr" anchorCtr="0">
            <a:spAutoFit/>
          </a:bodyPr>
          <a:lstStyle>
            <a:lvl1pPr algn="ctr">
              <a:lnSpc>
                <a:spcPct val="120000"/>
              </a:lnSpc>
              <a:defRPr sz="738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r>
              <a:rPr lang="en-US" altLang="ja-JP" dirty="0"/>
              <a:t>©Tamukoh Lab. </a:t>
            </a:r>
            <a:r>
              <a:rPr lang="en-US" altLang="ja-JP" dirty="0" err="1"/>
              <a:t>Kyutech</a:t>
            </a:r>
            <a:r>
              <a:rPr lang="en-US" altLang="ja-JP" dirty="0"/>
              <a:t>, Japan</a:t>
            </a:r>
            <a:endParaRPr lang="ja-JP" altLang="en-US" dirty="0"/>
          </a:p>
        </p:txBody>
      </p:sp>
      <p:grpSp>
        <p:nvGrpSpPr>
          <p:cNvPr id="10" name="グループ化 9"/>
          <p:cNvGrpSpPr/>
          <p:nvPr userDrawn="1"/>
        </p:nvGrpSpPr>
        <p:grpSpPr>
          <a:xfrm>
            <a:off x="0" y="3339000"/>
            <a:ext cx="2167901" cy="180000"/>
            <a:chOff x="0" y="2438521"/>
            <a:chExt cx="2348559" cy="180000"/>
          </a:xfrm>
        </p:grpSpPr>
        <p:cxnSp>
          <p:nvCxnSpPr>
            <p:cNvPr id="8" name="Straight Connector 19"/>
            <p:cNvCxnSpPr/>
            <p:nvPr userDrawn="1"/>
          </p:nvCxnSpPr>
          <p:spPr>
            <a:xfrm>
              <a:off x="0" y="2528521"/>
              <a:ext cx="2240032" cy="0"/>
            </a:xfrm>
            <a:prstGeom prst="line">
              <a:avLst/>
            </a:prstGeom>
            <a:ln w="25400">
              <a:gradFill>
                <a:gsLst>
                  <a:gs pos="0">
                    <a:schemeClr val="tx2"/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0" scaled="0"/>
              </a:gra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25"/>
            <p:cNvSpPr>
              <a:spLocks noChangeAspect="1"/>
            </p:cNvSpPr>
            <p:nvPr userDrawn="1"/>
          </p:nvSpPr>
          <p:spPr>
            <a:xfrm>
              <a:off x="2168559" y="243852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accent1">
                  <a:lumMod val="9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4298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（フリー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/>
          <p:cNvGrpSpPr/>
          <p:nvPr userDrawn="1"/>
        </p:nvGrpSpPr>
        <p:grpSpPr>
          <a:xfrm>
            <a:off x="8227788" y="2790142"/>
            <a:ext cx="722516" cy="4067858"/>
            <a:chOff x="8913440" y="2790142"/>
            <a:chExt cx="782726" cy="4067858"/>
          </a:xfrm>
        </p:grpSpPr>
        <p:cxnSp>
          <p:nvCxnSpPr>
            <p:cNvPr id="11" name="直線コネクタ 10"/>
            <p:cNvCxnSpPr/>
            <p:nvPr userDrawn="1"/>
          </p:nvCxnSpPr>
          <p:spPr>
            <a:xfrm flipV="1">
              <a:off x="9063366" y="3798253"/>
              <a:ext cx="0" cy="3059746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 userDrawn="1"/>
          </p:nvCxnSpPr>
          <p:spPr>
            <a:xfrm flipV="1">
              <a:off x="9135374" y="3654238"/>
              <a:ext cx="0" cy="3203761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 userDrawn="1"/>
          </p:nvCxnSpPr>
          <p:spPr>
            <a:xfrm flipV="1">
              <a:off x="9207382" y="3510816"/>
              <a:ext cx="0" cy="3347183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 userDrawn="1"/>
          </p:nvCxnSpPr>
          <p:spPr>
            <a:xfrm flipV="1">
              <a:off x="9279390" y="3978274"/>
              <a:ext cx="0" cy="2879725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 userDrawn="1"/>
          </p:nvCxnSpPr>
          <p:spPr>
            <a:xfrm flipV="1">
              <a:off x="9351398" y="3798254"/>
              <a:ext cx="0" cy="3059746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 userDrawn="1"/>
          </p:nvCxnSpPr>
          <p:spPr>
            <a:xfrm flipV="1">
              <a:off x="9423406" y="3654238"/>
              <a:ext cx="0" cy="3203762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 userDrawn="1"/>
          </p:nvCxnSpPr>
          <p:spPr>
            <a:xfrm flipV="1">
              <a:off x="9495414" y="2934156"/>
              <a:ext cx="0" cy="3923843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 userDrawn="1"/>
          </p:nvCxnSpPr>
          <p:spPr>
            <a:xfrm flipV="1">
              <a:off x="9567422" y="2790142"/>
              <a:ext cx="0" cy="4067857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フリーフォーム 21"/>
            <p:cNvSpPr/>
            <p:nvPr userDrawn="1"/>
          </p:nvSpPr>
          <p:spPr>
            <a:xfrm>
              <a:off x="8986592" y="3980103"/>
              <a:ext cx="643737" cy="2860243"/>
            </a:xfrm>
            <a:custGeom>
              <a:avLst/>
              <a:gdLst>
                <a:gd name="connsiteX0" fmla="*/ 636422 w 643737"/>
                <a:gd name="connsiteY0" fmla="*/ 2860243 h 2860243"/>
                <a:gd name="connsiteX1" fmla="*/ 643737 w 643737"/>
                <a:gd name="connsiteY1" fmla="*/ 1528877 h 2860243"/>
                <a:gd name="connsiteX2" fmla="*/ 0 w 643737"/>
                <a:gd name="connsiteY2" fmla="*/ 431597 h 2860243"/>
                <a:gd name="connsiteX3" fmla="*/ 0 w 643737"/>
                <a:gd name="connsiteY3" fmla="*/ 0 h 2860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737" h="2860243">
                  <a:moveTo>
                    <a:pt x="636422" y="2860243"/>
                  </a:moveTo>
                  <a:cubicBezTo>
                    <a:pt x="638860" y="2416454"/>
                    <a:pt x="641299" y="1972666"/>
                    <a:pt x="643737" y="1528877"/>
                  </a:cubicBezTo>
                  <a:lnTo>
                    <a:pt x="0" y="431597"/>
                  </a:lnTo>
                  <a:lnTo>
                    <a:pt x="0" y="0"/>
                  </a:lnTo>
                </a:path>
              </a:pathLst>
            </a:cu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662"/>
            </a:p>
          </p:txBody>
        </p:sp>
        <p:sp>
          <p:nvSpPr>
            <p:cNvPr id="23" name="フリーフォーム 22"/>
            <p:cNvSpPr/>
            <p:nvPr userDrawn="1"/>
          </p:nvSpPr>
          <p:spPr>
            <a:xfrm>
              <a:off x="8913440" y="4144084"/>
              <a:ext cx="782726" cy="2713916"/>
            </a:xfrm>
            <a:custGeom>
              <a:avLst/>
              <a:gdLst>
                <a:gd name="connsiteX0" fmla="*/ 782726 w 782726"/>
                <a:gd name="connsiteY0" fmla="*/ 2750515 h 2750515"/>
                <a:gd name="connsiteX1" fmla="*/ 782726 w 782726"/>
                <a:gd name="connsiteY1" fmla="*/ 1689811 h 2750515"/>
                <a:gd name="connsiteX2" fmla="*/ 0 w 782726"/>
                <a:gd name="connsiteY2" fmla="*/ 351130 h 2750515"/>
                <a:gd name="connsiteX3" fmla="*/ 0 w 782726"/>
                <a:gd name="connsiteY3" fmla="*/ 0 h 2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726" h="2750515">
                  <a:moveTo>
                    <a:pt x="782726" y="2750515"/>
                  </a:moveTo>
                  <a:lnTo>
                    <a:pt x="782726" y="1689811"/>
                  </a:lnTo>
                  <a:lnTo>
                    <a:pt x="0" y="351130"/>
                  </a:lnTo>
                  <a:lnTo>
                    <a:pt x="0" y="0"/>
                  </a:lnTo>
                </a:path>
              </a:pathLst>
            </a:cu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662"/>
            </a:p>
          </p:txBody>
        </p:sp>
      </p:grpSp>
      <p:sp>
        <p:nvSpPr>
          <p:cNvPr id="4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553631" y="6592268"/>
            <a:ext cx="590877" cy="257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800" b="1">
                <a:solidFill>
                  <a:schemeClr val="accent6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>
          <a:xfrm>
            <a:off x="251520" y="143679"/>
            <a:ext cx="8640960" cy="54901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gray">
          <a:xfrm>
            <a:off x="0" y="710688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endParaRPr lang="ja-JP" altLang="en-US" sz="1662"/>
          </a:p>
        </p:txBody>
      </p:sp>
      <p:sp>
        <p:nvSpPr>
          <p:cNvPr id="8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85348" y="6573968"/>
            <a:ext cx="2027302" cy="1907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lIns="0" tIns="36000" rIns="0" bIns="18000" anchor="ctr" anchorCtr="0">
            <a:spAutoFit/>
          </a:bodyPr>
          <a:lstStyle>
            <a:lvl1pPr algn="ctr">
              <a:lnSpc>
                <a:spcPct val="120000"/>
              </a:lnSpc>
              <a:defRPr sz="738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r>
              <a:rPr lang="en-US" altLang="ja-JP" dirty="0"/>
              <a:t>©Tamukoh Lab. </a:t>
            </a:r>
            <a:r>
              <a:rPr lang="en-US" altLang="ja-JP" dirty="0" err="1"/>
              <a:t>Kyutech</a:t>
            </a:r>
            <a:r>
              <a:rPr lang="en-US" altLang="ja-JP" dirty="0"/>
              <a:t>, Japan</a:t>
            </a:r>
            <a:endParaRPr lang="ja-JP" altLang="en-US" dirty="0"/>
          </a:p>
        </p:txBody>
      </p:sp>
      <p:cxnSp>
        <p:nvCxnSpPr>
          <p:cNvPr id="14" name="Straight Connector 19"/>
          <p:cNvCxnSpPr/>
          <p:nvPr userDrawn="1"/>
        </p:nvCxnSpPr>
        <p:spPr>
          <a:xfrm>
            <a:off x="18" y="710688"/>
            <a:ext cx="8992165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0" scaled="0"/>
            </a:gra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5"/>
          <p:cNvSpPr>
            <a:spLocks noChangeAspect="1"/>
          </p:cNvSpPr>
          <p:nvPr userDrawn="1"/>
        </p:nvSpPr>
        <p:spPr>
          <a:xfrm>
            <a:off x="8826029" y="620688"/>
            <a:ext cx="166154" cy="180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b="1" dirty="0"/>
          </a:p>
        </p:txBody>
      </p:sp>
    </p:spTree>
    <p:extLst>
      <p:ext uri="{BB962C8B-B14F-4D97-AF65-F5344CB8AC3E}">
        <p14:creationId xmlns:p14="http://schemas.microsoft.com/office/powerpoint/2010/main" val="1288373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（箇条書き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8227788" y="2790142"/>
            <a:ext cx="722516" cy="4067858"/>
            <a:chOff x="8913440" y="2790142"/>
            <a:chExt cx="782726" cy="4067858"/>
          </a:xfrm>
        </p:grpSpPr>
        <p:cxnSp>
          <p:nvCxnSpPr>
            <p:cNvPr id="17" name="直線コネクタ 16"/>
            <p:cNvCxnSpPr/>
            <p:nvPr userDrawn="1"/>
          </p:nvCxnSpPr>
          <p:spPr>
            <a:xfrm flipV="1">
              <a:off x="9063366" y="3798253"/>
              <a:ext cx="0" cy="3059746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 userDrawn="1"/>
          </p:nvCxnSpPr>
          <p:spPr>
            <a:xfrm flipV="1">
              <a:off x="9135374" y="3654238"/>
              <a:ext cx="0" cy="3203761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 userDrawn="1"/>
          </p:nvCxnSpPr>
          <p:spPr>
            <a:xfrm flipV="1">
              <a:off x="9207382" y="3510816"/>
              <a:ext cx="0" cy="3347183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 userDrawn="1"/>
          </p:nvCxnSpPr>
          <p:spPr>
            <a:xfrm flipV="1">
              <a:off x="9279390" y="3978274"/>
              <a:ext cx="0" cy="2879725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 userDrawn="1"/>
          </p:nvCxnSpPr>
          <p:spPr>
            <a:xfrm flipV="1">
              <a:off x="9351398" y="3798254"/>
              <a:ext cx="0" cy="3059746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 userDrawn="1"/>
          </p:nvCxnSpPr>
          <p:spPr>
            <a:xfrm flipV="1">
              <a:off x="9423406" y="3654238"/>
              <a:ext cx="0" cy="3203762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 userDrawn="1"/>
          </p:nvCxnSpPr>
          <p:spPr>
            <a:xfrm flipV="1">
              <a:off x="9495414" y="2934156"/>
              <a:ext cx="0" cy="3923843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 userDrawn="1"/>
          </p:nvCxnSpPr>
          <p:spPr>
            <a:xfrm flipV="1">
              <a:off x="9567422" y="2790142"/>
              <a:ext cx="0" cy="4067857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フリーフォーム 24"/>
            <p:cNvSpPr/>
            <p:nvPr userDrawn="1"/>
          </p:nvSpPr>
          <p:spPr>
            <a:xfrm>
              <a:off x="8986592" y="3980103"/>
              <a:ext cx="643737" cy="2860243"/>
            </a:xfrm>
            <a:custGeom>
              <a:avLst/>
              <a:gdLst>
                <a:gd name="connsiteX0" fmla="*/ 636422 w 643737"/>
                <a:gd name="connsiteY0" fmla="*/ 2860243 h 2860243"/>
                <a:gd name="connsiteX1" fmla="*/ 643737 w 643737"/>
                <a:gd name="connsiteY1" fmla="*/ 1528877 h 2860243"/>
                <a:gd name="connsiteX2" fmla="*/ 0 w 643737"/>
                <a:gd name="connsiteY2" fmla="*/ 431597 h 2860243"/>
                <a:gd name="connsiteX3" fmla="*/ 0 w 643737"/>
                <a:gd name="connsiteY3" fmla="*/ 0 h 2860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737" h="2860243">
                  <a:moveTo>
                    <a:pt x="636422" y="2860243"/>
                  </a:moveTo>
                  <a:cubicBezTo>
                    <a:pt x="638860" y="2416454"/>
                    <a:pt x="641299" y="1972666"/>
                    <a:pt x="643737" y="1528877"/>
                  </a:cubicBezTo>
                  <a:lnTo>
                    <a:pt x="0" y="431597"/>
                  </a:lnTo>
                  <a:lnTo>
                    <a:pt x="0" y="0"/>
                  </a:lnTo>
                </a:path>
              </a:pathLst>
            </a:cu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662"/>
            </a:p>
          </p:txBody>
        </p:sp>
        <p:sp>
          <p:nvSpPr>
            <p:cNvPr id="26" name="フリーフォーム 25"/>
            <p:cNvSpPr/>
            <p:nvPr userDrawn="1"/>
          </p:nvSpPr>
          <p:spPr>
            <a:xfrm>
              <a:off x="8913440" y="4144084"/>
              <a:ext cx="782726" cy="2713916"/>
            </a:xfrm>
            <a:custGeom>
              <a:avLst/>
              <a:gdLst>
                <a:gd name="connsiteX0" fmla="*/ 782726 w 782726"/>
                <a:gd name="connsiteY0" fmla="*/ 2750515 h 2750515"/>
                <a:gd name="connsiteX1" fmla="*/ 782726 w 782726"/>
                <a:gd name="connsiteY1" fmla="*/ 1689811 h 2750515"/>
                <a:gd name="connsiteX2" fmla="*/ 0 w 782726"/>
                <a:gd name="connsiteY2" fmla="*/ 351130 h 2750515"/>
                <a:gd name="connsiteX3" fmla="*/ 0 w 782726"/>
                <a:gd name="connsiteY3" fmla="*/ 0 h 2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726" h="2750515">
                  <a:moveTo>
                    <a:pt x="782726" y="2750515"/>
                  </a:moveTo>
                  <a:lnTo>
                    <a:pt x="782726" y="1689811"/>
                  </a:lnTo>
                  <a:lnTo>
                    <a:pt x="0" y="351130"/>
                  </a:lnTo>
                  <a:lnTo>
                    <a:pt x="0" y="0"/>
                  </a:lnTo>
                </a:path>
              </a:pathLst>
            </a:cu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662"/>
            </a:p>
          </p:txBody>
        </p:sp>
      </p:grpSp>
      <p:sp>
        <p:nvSpPr>
          <p:cNvPr id="4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553631" y="6592268"/>
            <a:ext cx="590877" cy="257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800" b="1">
                <a:solidFill>
                  <a:schemeClr val="accent6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85348" y="6573968"/>
            <a:ext cx="2027302" cy="1907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lIns="0" tIns="36000" rIns="0" bIns="18000" anchor="ctr" anchorCtr="0">
            <a:spAutoFit/>
          </a:bodyPr>
          <a:lstStyle>
            <a:lvl1pPr algn="ctr">
              <a:lnSpc>
                <a:spcPct val="120000"/>
              </a:lnSpc>
              <a:defRPr sz="738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r>
              <a:rPr lang="en-US" altLang="ja-JP" dirty="0"/>
              <a:t>©Tamukoh Lab. </a:t>
            </a:r>
            <a:r>
              <a:rPr lang="en-US" altLang="ja-JP" dirty="0" err="1"/>
              <a:t>Kyutech</a:t>
            </a:r>
            <a:r>
              <a:rPr lang="en-US" altLang="ja-JP" dirty="0"/>
              <a:t>, Japan</a:t>
            </a:r>
            <a:endParaRPr lang="ja-JP" altLang="en-US" dirty="0"/>
          </a:p>
        </p:txBody>
      </p:sp>
      <p:sp>
        <p:nvSpPr>
          <p:cNvPr id="14" name="テキスト プレースホルダ 2"/>
          <p:cNvSpPr>
            <a:spLocks noGrp="1"/>
          </p:cNvSpPr>
          <p:nvPr>
            <p:ph idx="1" hasCustomPrompt="1"/>
          </p:nvPr>
        </p:nvSpPr>
        <p:spPr>
          <a:xfrm>
            <a:off x="251520" y="836712"/>
            <a:ext cx="8638012" cy="5593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5639" indent="-335639">
              <a:lnSpc>
                <a:spcPct val="120000"/>
              </a:lnSpc>
              <a:spcBef>
                <a:spcPts val="1108"/>
              </a:spcBef>
              <a:spcAft>
                <a:spcPts val="554"/>
              </a:spcAft>
              <a:buFont typeface="Wingdings" pitchFamily="2" charset="2"/>
              <a:buChar char="l"/>
              <a:defRPr sz="2400">
                <a:solidFill>
                  <a:schemeClr val="accent6"/>
                </a:solidFill>
              </a:defRPr>
            </a:lvl1pPr>
            <a:lvl2pPr marL="531706" indent="-262530" algn="l">
              <a:lnSpc>
                <a:spcPct val="120000"/>
              </a:lnSpc>
              <a:spcAft>
                <a:spcPts val="554"/>
              </a:spcAft>
              <a:buFont typeface="Wingdings" pitchFamily="2" charset="2"/>
              <a:buChar char="ü"/>
              <a:defRPr sz="2000" baseline="0">
                <a:solidFill>
                  <a:schemeClr val="accent6"/>
                </a:solidFill>
              </a:defRPr>
            </a:lvl2pPr>
            <a:lvl3pPr marL="1129832" indent="-285750">
              <a:buFont typeface="Wingdings" panose="05000000000000000000" pitchFamily="2" charset="2"/>
              <a:buChar char="Ø"/>
              <a:defRPr sz="1800"/>
            </a:lvl3pPr>
            <a:lvl4pPr>
              <a:buFont typeface="Wingdings" pitchFamily="2" charset="2"/>
              <a:buNone/>
              <a:defRPr/>
            </a:lvl4pPr>
            <a:lvl5pPr>
              <a:buFont typeface="Wingdings" pitchFamily="2" charset="2"/>
              <a:buChar char="l"/>
              <a:defRPr/>
            </a:lvl5pPr>
            <a:lvl6pPr>
              <a:defRPr/>
            </a:lvl6pPr>
          </a:lstStyle>
          <a:p>
            <a:pPr lvl="0"/>
            <a:r>
              <a:rPr kumimoji="1" lang="ja-JP" altLang="en-US" dirty="0"/>
              <a:t>マスタ テキストの書式設定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</a:t>
            </a:r>
            <a:r>
              <a:rPr kumimoji="1" lang="en-US" altLang="ja-JP" dirty="0"/>
              <a:t>3</a:t>
            </a:r>
            <a:r>
              <a:rPr kumimoji="1" lang="ja-JP" altLang="en-US" dirty="0"/>
              <a:t>レベル</a:t>
            </a:r>
            <a:endParaRPr kumimoji="1" lang="en-US" altLang="ja-JP" dirty="0"/>
          </a:p>
        </p:txBody>
      </p:sp>
      <p:sp>
        <p:nvSpPr>
          <p:cNvPr id="32" name="Line 5"/>
          <p:cNvSpPr>
            <a:spLocks noChangeShapeType="1"/>
          </p:cNvSpPr>
          <p:nvPr userDrawn="1"/>
        </p:nvSpPr>
        <p:spPr bwMode="gray">
          <a:xfrm>
            <a:off x="0" y="710688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endParaRPr lang="ja-JP" altLang="en-US" sz="1662"/>
          </a:p>
        </p:txBody>
      </p:sp>
      <p:cxnSp>
        <p:nvCxnSpPr>
          <p:cNvPr id="33" name="Straight Connector 19"/>
          <p:cNvCxnSpPr/>
          <p:nvPr userDrawn="1"/>
        </p:nvCxnSpPr>
        <p:spPr>
          <a:xfrm>
            <a:off x="18" y="710688"/>
            <a:ext cx="8992165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0" scaled="0"/>
            </a:gra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25"/>
          <p:cNvSpPr>
            <a:spLocks noChangeAspect="1"/>
          </p:cNvSpPr>
          <p:nvPr userDrawn="1"/>
        </p:nvSpPr>
        <p:spPr>
          <a:xfrm>
            <a:off x="8826029" y="620688"/>
            <a:ext cx="166154" cy="180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b="1" dirty="0"/>
          </a:p>
        </p:txBody>
      </p:sp>
      <p:sp>
        <p:nvSpPr>
          <p:cNvPr id="35" name="タイトル 11"/>
          <p:cNvSpPr>
            <a:spLocks noGrp="1"/>
          </p:cNvSpPr>
          <p:nvPr>
            <p:ph type="title"/>
          </p:nvPr>
        </p:nvSpPr>
        <p:spPr>
          <a:xfrm>
            <a:off x="251520" y="143679"/>
            <a:ext cx="8640960" cy="54901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28837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ブランク（ベースカラー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8227788" y="2790142"/>
            <a:ext cx="722516" cy="4067858"/>
            <a:chOff x="8913440" y="2790142"/>
            <a:chExt cx="782726" cy="4067858"/>
          </a:xfrm>
        </p:grpSpPr>
        <p:cxnSp>
          <p:nvCxnSpPr>
            <p:cNvPr id="7" name="直線コネクタ 6"/>
            <p:cNvCxnSpPr/>
            <p:nvPr userDrawn="1"/>
          </p:nvCxnSpPr>
          <p:spPr>
            <a:xfrm flipV="1">
              <a:off x="9063366" y="3798253"/>
              <a:ext cx="0" cy="3059746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 userDrawn="1"/>
          </p:nvCxnSpPr>
          <p:spPr>
            <a:xfrm flipV="1">
              <a:off x="9135374" y="3654238"/>
              <a:ext cx="0" cy="3203761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 userDrawn="1"/>
          </p:nvCxnSpPr>
          <p:spPr>
            <a:xfrm flipV="1">
              <a:off x="9207382" y="3510816"/>
              <a:ext cx="0" cy="3347183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 userDrawn="1"/>
          </p:nvCxnSpPr>
          <p:spPr>
            <a:xfrm flipV="1">
              <a:off x="9279390" y="3978274"/>
              <a:ext cx="0" cy="2879725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 userDrawn="1"/>
          </p:nvCxnSpPr>
          <p:spPr>
            <a:xfrm flipV="1">
              <a:off x="9351398" y="3798254"/>
              <a:ext cx="0" cy="3059746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 userDrawn="1"/>
          </p:nvCxnSpPr>
          <p:spPr>
            <a:xfrm flipV="1">
              <a:off x="9423406" y="3654238"/>
              <a:ext cx="0" cy="3203762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 userDrawn="1"/>
          </p:nvCxnSpPr>
          <p:spPr>
            <a:xfrm flipV="1">
              <a:off x="9495414" y="2934156"/>
              <a:ext cx="0" cy="3923843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/>
            <p:nvPr userDrawn="1"/>
          </p:nvCxnSpPr>
          <p:spPr>
            <a:xfrm flipV="1">
              <a:off x="9567422" y="2790142"/>
              <a:ext cx="0" cy="4067857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フリーフォーム 14"/>
            <p:cNvSpPr/>
            <p:nvPr userDrawn="1"/>
          </p:nvSpPr>
          <p:spPr>
            <a:xfrm>
              <a:off x="8986592" y="3980103"/>
              <a:ext cx="643737" cy="2860243"/>
            </a:xfrm>
            <a:custGeom>
              <a:avLst/>
              <a:gdLst>
                <a:gd name="connsiteX0" fmla="*/ 636422 w 643737"/>
                <a:gd name="connsiteY0" fmla="*/ 2860243 h 2860243"/>
                <a:gd name="connsiteX1" fmla="*/ 643737 w 643737"/>
                <a:gd name="connsiteY1" fmla="*/ 1528877 h 2860243"/>
                <a:gd name="connsiteX2" fmla="*/ 0 w 643737"/>
                <a:gd name="connsiteY2" fmla="*/ 431597 h 2860243"/>
                <a:gd name="connsiteX3" fmla="*/ 0 w 643737"/>
                <a:gd name="connsiteY3" fmla="*/ 0 h 2860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737" h="2860243">
                  <a:moveTo>
                    <a:pt x="636422" y="2860243"/>
                  </a:moveTo>
                  <a:cubicBezTo>
                    <a:pt x="638860" y="2416454"/>
                    <a:pt x="641299" y="1972666"/>
                    <a:pt x="643737" y="1528877"/>
                  </a:cubicBezTo>
                  <a:lnTo>
                    <a:pt x="0" y="431597"/>
                  </a:lnTo>
                  <a:lnTo>
                    <a:pt x="0" y="0"/>
                  </a:lnTo>
                </a:path>
              </a:pathLst>
            </a:cu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662"/>
            </a:p>
          </p:txBody>
        </p:sp>
        <p:sp>
          <p:nvSpPr>
            <p:cNvPr id="16" name="フリーフォーム 15"/>
            <p:cNvSpPr/>
            <p:nvPr userDrawn="1"/>
          </p:nvSpPr>
          <p:spPr>
            <a:xfrm>
              <a:off x="8913440" y="4144084"/>
              <a:ext cx="782726" cy="2713916"/>
            </a:xfrm>
            <a:custGeom>
              <a:avLst/>
              <a:gdLst>
                <a:gd name="connsiteX0" fmla="*/ 782726 w 782726"/>
                <a:gd name="connsiteY0" fmla="*/ 2750515 h 2750515"/>
                <a:gd name="connsiteX1" fmla="*/ 782726 w 782726"/>
                <a:gd name="connsiteY1" fmla="*/ 1689811 h 2750515"/>
                <a:gd name="connsiteX2" fmla="*/ 0 w 782726"/>
                <a:gd name="connsiteY2" fmla="*/ 351130 h 2750515"/>
                <a:gd name="connsiteX3" fmla="*/ 0 w 782726"/>
                <a:gd name="connsiteY3" fmla="*/ 0 h 2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726" h="2750515">
                  <a:moveTo>
                    <a:pt x="782726" y="2750515"/>
                  </a:moveTo>
                  <a:lnTo>
                    <a:pt x="782726" y="1689811"/>
                  </a:lnTo>
                  <a:lnTo>
                    <a:pt x="0" y="351130"/>
                  </a:lnTo>
                  <a:lnTo>
                    <a:pt x="0" y="0"/>
                  </a:lnTo>
                </a:path>
              </a:pathLst>
            </a:cu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662"/>
            </a:p>
          </p:txBody>
        </p:sp>
      </p:grpSp>
      <p:sp>
        <p:nvSpPr>
          <p:cNvPr id="4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553631" y="6592268"/>
            <a:ext cx="590877" cy="257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800" b="1">
                <a:solidFill>
                  <a:schemeClr val="accent6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85348" y="6573968"/>
            <a:ext cx="2027302" cy="190783"/>
          </a:xfrm>
          <a:prstGeom prst="rect">
            <a:avLst/>
          </a:prstGeom>
          <a:solidFill>
            <a:schemeClr val="accent5">
              <a:lumMod val="95000"/>
            </a:schemeClr>
          </a:solidFill>
          <a:ln>
            <a:noFill/>
          </a:ln>
        </p:spPr>
        <p:txBody>
          <a:bodyPr wrap="square" lIns="0" tIns="36000" rIns="0" bIns="18000" anchor="ctr" anchorCtr="0">
            <a:spAutoFit/>
          </a:bodyPr>
          <a:lstStyle>
            <a:lvl1pPr algn="ctr">
              <a:lnSpc>
                <a:spcPct val="120000"/>
              </a:lnSpc>
              <a:defRPr sz="738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r>
              <a:rPr lang="en-US" altLang="ja-JP" dirty="0"/>
              <a:t>©Tamukoh Lab. </a:t>
            </a:r>
            <a:r>
              <a:rPr lang="en-US" altLang="ja-JP" dirty="0" err="1"/>
              <a:t>Kyutech</a:t>
            </a:r>
            <a:r>
              <a:rPr lang="en-US" altLang="ja-JP" dirty="0"/>
              <a:t>, Japan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634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I:\Work\999_各種業務系テンプレート\TamukohLab\bg.jpg"/>
          <p:cNvPicPr>
            <a:picLocks noChangeAspect="1" noChangeArrowheads="1"/>
          </p:cNvPicPr>
          <p:nvPr userDrawn="1"/>
        </p:nvPicPr>
        <p:blipFill>
          <a:blip r:embed="rId2"/>
          <a:srcRect l="27414" t="30374" r="7136" b="35502"/>
          <a:stretch>
            <a:fillRect/>
          </a:stretch>
        </p:blipFill>
        <p:spPr bwMode="auto">
          <a:xfrm>
            <a:off x="0" y="0"/>
            <a:ext cx="9144000" cy="3429000"/>
          </a:xfrm>
          <a:prstGeom prst="rect">
            <a:avLst/>
          </a:prstGeom>
          <a:noFill/>
        </p:spPr>
      </p:pic>
      <p:sp>
        <p:nvSpPr>
          <p:cNvPr id="8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3565355" y="6597352"/>
            <a:ext cx="2027302" cy="1907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lIns="0" tIns="36000" rIns="0" bIns="18000" anchor="ctr" anchorCtr="0">
            <a:spAutoFit/>
          </a:bodyPr>
          <a:lstStyle>
            <a:lvl1pPr algn="ctr">
              <a:lnSpc>
                <a:spcPct val="120000"/>
              </a:lnSpc>
              <a:defRPr sz="738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r>
              <a:rPr lang="en-US" altLang="ja-JP" dirty="0"/>
              <a:t>©Tamukoh Lab. </a:t>
            </a:r>
            <a:r>
              <a:rPr lang="en-US" altLang="ja-JP" dirty="0" err="1"/>
              <a:t>Kyutech</a:t>
            </a:r>
            <a:r>
              <a:rPr lang="en-US" altLang="ja-JP" dirty="0"/>
              <a:t>, Japan</a:t>
            </a:r>
            <a:endParaRPr lang="ja-JP" altLang="en-US" dirty="0"/>
          </a:p>
        </p:txBody>
      </p:sp>
      <p:sp>
        <p:nvSpPr>
          <p:cNvPr id="7" name="テキスト ボックス 6"/>
          <p:cNvSpPr txBox="1"/>
          <p:nvPr userDrawn="1"/>
        </p:nvSpPr>
        <p:spPr>
          <a:xfrm>
            <a:off x="910021" y="3861048"/>
            <a:ext cx="7337971" cy="569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2585" dirty="0">
                <a:solidFill>
                  <a:schemeClr val="accent6"/>
                </a:solidFill>
              </a:rPr>
              <a:t>http://www.brain.kyutech.ac.jp/~tamukoh/</a:t>
            </a:r>
            <a:endParaRPr kumimoji="1" lang="ja-JP" altLang="en-US" sz="2585" dirty="0">
              <a:solidFill>
                <a:schemeClr val="accent6"/>
              </a:solidFill>
            </a:endParaRPr>
          </a:p>
        </p:txBody>
      </p:sp>
      <p:pic>
        <p:nvPicPr>
          <p:cNvPr id="2052" name="Picture 4" descr="I:\Work\999_各種業務系テンプレート\TamukohLab\kyutech2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131840" y="4797877"/>
            <a:ext cx="1063170" cy="1510848"/>
          </a:xfrm>
          <a:prstGeom prst="rect">
            <a:avLst/>
          </a:prstGeom>
          <a:noFill/>
        </p:spPr>
      </p:pic>
      <p:pic>
        <p:nvPicPr>
          <p:cNvPr id="2053" name="Picture 5" descr="I:\Work\999_各種業務系テンプレート\TamukohLab\tam-logo2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4860032" y="4929640"/>
            <a:ext cx="1165526" cy="1331912"/>
          </a:xfrm>
          <a:prstGeom prst="rect">
            <a:avLst/>
          </a:prstGeom>
          <a:noFill/>
        </p:spPr>
      </p:pic>
      <p:pic>
        <p:nvPicPr>
          <p:cNvPr id="1026" name="Picture 2" descr="I:\Work\999_各種業務系テンプレート\TamukohLab\thankyou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617785" y="1268760"/>
            <a:ext cx="5908431" cy="1533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2674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0"/>
          <p:cNvCxnSpPr/>
          <p:nvPr userDrawn="1"/>
        </p:nvCxnSpPr>
        <p:spPr>
          <a:xfrm>
            <a:off x="0" y="6461098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98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3" r:id="rId2"/>
    <p:sldLayoutId id="2147483705" r:id="rId3"/>
    <p:sldLayoutId id="2147483697" r:id="rId4"/>
    <p:sldLayoutId id="2147483710" r:id="rId5"/>
    <p:sldLayoutId id="2147483699" r:id="rId6"/>
    <p:sldLayoutId id="2147483709" r:id="rId7"/>
  </p:sldLayoutIdLst>
  <p:hf hdr="0" dt="0"/>
  <p:txStyles>
    <p:titleStyle>
      <a:lvl1pPr algn="l" defTabSz="844083" rtl="0" eaLnBrk="1" latinLnBrk="0" hangingPunct="1">
        <a:spcBef>
          <a:spcPct val="0"/>
        </a:spcBef>
        <a:buNone/>
        <a:defRPr kumimoji="1" sz="2800" kern="1200">
          <a:solidFill>
            <a:schemeClr val="accent6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1pPr>
    </p:titleStyle>
    <p:bodyStyle>
      <a:lvl1pPr marL="316531" indent="-316531" algn="l" defTabSz="844083" rtl="0" eaLnBrk="1" latinLnBrk="0" hangingPunct="1">
        <a:spcBef>
          <a:spcPct val="20000"/>
        </a:spcBef>
        <a:buFont typeface="Arial" pitchFamily="34" charset="0"/>
        <a:buChar char="•"/>
        <a:defRPr kumimoji="1"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defTabSz="844083" rtl="0" eaLnBrk="1" latinLnBrk="0" hangingPunct="1">
        <a:spcBef>
          <a:spcPct val="20000"/>
        </a:spcBef>
        <a:buFont typeface="Arial" pitchFamily="34" charset="0"/>
        <a:buChar char="–"/>
        <a:defRPr kumimoji="1"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kumimoji="1"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0" hangingPunct="1">
        <a:spcBef>
          <a:spcPct val="20000"/>
        </a:spcBef>
        <a:buFont typeface="Arial" pitchFamily="34" charset="0"/>
        <a:buChar char="–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0" hangingPunct="1">
        <a:spcBef>
          <a:spcPct val="20000"/>
        </a:spcBef>
        <a:buFont typeface="Arial" pitchFamily="34" charset="0"/>
        <a:buChar char="»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jpg"/><Relationship Id="rId3" Type="http://schemas.openxmlformats.org/officeDocument/2006/relationships/image" Target="../media/image12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6.sv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image" Target="../media/image25.png"/><Relationship Id="rId3" Type="http://schemas.microsoft.com/office/2007/relationships/media" Target="../media/media1.wav"/><Relationship Id="rId21" Type="http://schemas.microsoft.com/office/2007/relationships/media" Target="../media/media11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2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4" Type="http://schemas.openxmlformats.org/officeDocument/2006/relationships/audio" Target="../media/media1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0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s://alphacephei.com/vosk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 dirty="0"/>
              <a:t>©Tamukoh Lab. Kyutech, Japan</a:t>
            </a:r>
            <a:endParaRPr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ctrTitle"/>
          </p:nvPr>
        </p:nvSpPr>
        <p:spPr>
          <a:xfrm>
            <a:off x="750276" y="836735"/>
            <a:ext cx="7998187" cy="1362613"/>
          </a:xfrm>
        </p:spPr>
        <p:txBody>
          <a:bodyPr/>
          <a:lstStyle/>
          <a:p>
            <a:r>
              <a:rPr kumimoji="1" lang="en-US" altLang="ja-JP" sz="3600" dirty="0" err="1"/>
              <a:t>RoboCup@Home</a:t>
            </a:r>
            <a:r>
              <a:rPr kumimoji="1" lang="ja-JP" altLang="en-US" sz="3600" dirty="0"/>
              <a:t>の</a:t>
            </a:r>
            <a:br>
              <a:rPr kumimoji="1" lang="en-US" altLang="ja-JP" sz="3600" dirty="0"/>
            </a:br>
            <a:r>
              <a:rPr kumimoji="1" lang="ja-JP" altLang="en-US" sz="3600" dirty="0"/>
              <a:t>ヒューマンインタラクションタスク</a:t>
            </a:r>
            <a:br>
              <a:rPr kumimoji="1" lang="ja-JP" altLang="en-US" sz="3600" dirty="0"/>
            </a:br>
            <a:r>
              <a:rPr kumimoji="1" lang="ja-JP" altLang="en-US" sz="3600" dirty="0"/>
              <a:t>に向けた解法の提案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48923" y="3609020"/>
            <a:ext cx="7661072" cy="1711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ja-JP" altLang="en-US" sz="2215" dirty="0">
                <a:solidFill>
                  <a:schemeClr val="bg1"/>
                </a:solidFill>
              </a:rPr>
              <a:t>九州工業大学 大学院 生命体工学研究科</a:t>
            </a:r>
            <a:endParaRPr lang="en-US" altLang="ja-JP" sz="2215" dirty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</a:pPr>
            <a:r>
              <a:rPr lang="ja-JP" altLang="en-US" sz="2215" dirty="0">
                <a:solidFill>
                  <a:schemeClr val="bg1"/>
                </a:solidFill>
              </a:rPr>
              <a:t>人間知能システム工学専攻</a:t>
            </a:r>
            <a:endParaRPr lang="en-US" altLang="ja-JP" sz="2215" dirty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</a:pPr>
            <a:r>
              <a:rPr lang="ja-JP" altLang="en-US" sz="2215" dirty="0">
                <a:solidFill>
                  <a:schemeClr val="bg1"/>
                </a:solidFill>
              </a:rPr>
              <a:t>人間知能機械講座　田向研究室</a:t>
            </a:r>
            <a:endParaRPr lang="en-US" altLang="ja-JP" sz="2215" dirty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</a:pPr>
            <a:r>
              <a:rPr lang="ja-JP" altLang="en-US" sz="2215" b="1" u="sng" dirty="0">
                <a:solidFill>
                  <a:schemeClr val="bg1"/>
                </a:solidFill>
              </a:rPr>
              <a:t>矢野 優雅</a:t>
            </a:r>
            <a:r>
              <a:rPr lang="ja-JP" altLang="en-US" sz="2215" dirty="0">
                <a:solidFill>
                  <a:schemeClr val="bg1"/>
                </a:solidFill>
              </a:rPr>
              <a:t>，松本 生弥，福田 有輝也，小野 智寛，田向　権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2D19657-CA84-DFCB-94C6-DC5D84C57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E62C6FC-B50C-4B11-21F0-0AD41E5C9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音声認識の精度検証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F623674-37E9-2F9F-F79E-281497E14E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graphicFrame>
        <p:nvGraphicFramePr>
          <p:cNvPr id="6" name="表 6">
            <a:extLst>
              <a:ext uri="{FF2B5EF4-FFF2-40B4-BE49-F238E27FC236}">
                <a16:creationId xmlns:a16="http://schemas.microsoft.com/office/drawing/2014/main" id="{9D201CE8-AB8A-2E51-FF24-3F266E771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232296"/>
              </p:ext>
            </p:extLst>
          </p:nvPr>
        </p:nvGraphicFramePr>
        <p:xfrm>
          <a:off x="719572" y="4121979"/>
          <a:ext cx="7785756" cy="16921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5252">
                  <a:extLst>
                    <a:ext uri="{9D8B030D-6E8A-4147-A177-3AD203B41FA5}">
                      <a16:colId xmlns:a16="http://schemas.microsoft.com/office/drawing/2014/main" val="2624371105"/>
                    </a:ext>
                  </a:extLst>
                </a:gridCol>
                <a:gridCol w="2595252">
                  <a:extLst>
                    <a:ext uri="{9D8B030D-6E8A-4147-A177-3AD203B41FA5}">
                      <a16:colId xmlns:a16="http://schemas.microsoft.com/office/drawing/2014/main" val="852594531"/>
                    </a:ext>
                  </a:extLst>
                </a:gridCol>
                <a:gridCol w="2595252">
                  <a:extLst>
                    <a:ext uri="{9D8B030D-6E8A-4147-A177-3AD203B41FA5}">
                      <a16:colId xmlns:a16="http://schemas.microsoft.com/office/drawing/2014/main" val="1741470652"/>
                    </a:ext>
                  </a:extLst>
                </a:gridCol>
              </a:tblGrid>
              <a:tr h="564063">
                <a:tc>
                  <a:txBody>
                    <a:bodyPr/>
                    <a:lstStyle/>
                    <a:p>
                      <a:pPr algn="ctr"/>
                      <a:endParaRPr kumimoji="1" lang="ja-JP" altLang="en-US" sz="2100" dirty="0"/>
                    </a:p>
                  </a:txBody>
                  <a:tcPr marL="115686" marR="115686" marT="57843" marB="57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100" dirty="0"/>
                        <a:t>ノイズ除去なし</a:t>
                      </a:r>
                    </a:p>
                  </a:txBody>
                  <a:tcPr marL="115686" marR="115686" marT="57843" marB="57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100" dirty="0"/>
                        <a:t>ノイズ除去あり</a:t>
                      </a:r>
                    </a:p>
                  </a:txBody>
                  <a:tcPr marL="115686" marR="115686" marT="57843" marB="57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901170"/>
                  </a:ext>
                </a:extLst>
              </a:tr>
              <a:tr h="5640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100" dirty="0"/>
                        <a:t>辞書指定なし</a:t>
                      </a:r>
                    </a:p>
                  </a:txBody>
                  <a:tcPr marL="115686" marR="115686" marT="57843" marB="57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/>
                        <a:t>13.6 %</a:t>
                      </a:r>
                      <a:endParaRPr kumimoji="1" lang="ja-JP" altLang="en-US" sz="2100" dirty="0"/>
                    </a:p>
                  </a:txBody>
                  <a:tcPr marL="115686" marR="115686" marT="57843" marB="57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/>
                        <a:t>10.2 %</a:t>
                      </a:r>
                      <a:endParaRPr kumimoji="1" lang="ja-JP" altLang="en-US" sz="2100" dirty="0"/>
                    </a:p>
                  </a:txBody>
                  <a:tcPr marL="115686" marR="115686" marT="57843" marB="57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634224"/>
                  </a:ext>
                </a:extLst>
              </a:tr>
              <a:tr h="5640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100" dirty="0"/>
                        <a:t>辞書指定あり</a:t>
                      </a:r>
                    </a:p>
                  </a:txBody>
                  <a:tcPr marL="115686" marR="115686" marT="57843" marB="57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/>
                        <a:t>69.3 %</a:t>
                      </a:r>
                      <a:endParaRPr kumimoji="1" lang="ja-JP" altLang="en-US" sz="2100" dirty="0"/>
                    </a:p>
                  </a:txBody>
                  <a:tcPr marL="115686" marR="115686" marT="57843" marB="57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/>
                        <a:t>71.6 %</a:t>
                      </a:r>
                      <a:endParaRPr kumimoji="1" lang="ja-JP" altLang="en-US" sz="2100" dirty="0"/>
                    </a:p>
                  </a:txBody>
                  <a:tcPr marL="115686" marR="115686" marT="57843" marB="57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720907"/>
                  </a:ext>
                </a:extLst>
              </a:tr>
            </a:tbl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19F49C6-2619-7CC1-EA16-E866B998706A}"/>
              </a:ext>
            </a:extLst>
          </p:cNvPr>
          <p:cNvSpPr txBox="1"/>
          <p:nvPr/>
        </p:nvSpPr>
        <p:spPr>
          <a:xfrm>
            <a:off x="287814" y="5895080"/>
            <a:ext cx="8568371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ja-JP" altLang="en-US" sz="2400" dirty="0"/>
              <a:t>辞書指定・ノイズ除去を行うことで，精度が</a:t>
            </a:r>
            <a:r>
              <a:rPr lang="en-US" altLang="ja-JP" sz="2400" dirty="0"/>
              <a:t>58</a:t>
            </a:r>
            <a:r>
              <a:rPr lang="ja-JP" altLang="en-US" sz="2400" dirty="0"/>
              <a:t>ポイント増加</a:t>
            </a:r>
            <a:endParaRPr kumimoji="1" lang="ja-JP" altLang="en-US" sz="2400" dirty="0"/>
          </a:p>
        </p:txBody>
      </p:sp>
      <p:pic>
        <p:nvPicPr>
          <p:cNvPr id="10" name="aiden">
            <a:hlinkClick r:id="" action="ppaction://media"/>
            <a:extLst>
              <a:ext uri="{FF2B5EF4-FFF2-40B4-BE49-F238E27FC236}">
                <a16:creationId xmlns:a16="http://schemas.microsoft.com/office/drawing/2014/main" id="{FCCA26E9-2933-C70E-84F5-66ADB9199E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50371" y="2856268"/>
            <a:ext cx="576064" cy="576064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87FE714-D182-B91E-8CDB-C9B47FB1F17E}"/>
              </a:ext>
            </a:extLst>
          </p:cNvPr>
          <p:cNvSpPr/>
          <p:nvPr/>
        </p:nvSpPr>
        <p:spPr bwMode="auto">
          <a:xfrm>
            <a:off x="184269" y="1043832"/>
            <a:ext cx="1834819" cy="4247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ja-JP" altLang="en-US" sz="2400" b="1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検証データ</a:t>
            </a:r>
            <a:endParaRPr kumimoji="1" lang="ja-JP" altLang="en-US" sz="2400" b="1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A2274F5-647D-FACB-733C-8017D79718CB}"/>
              </a:ext>
            </a:extLst>
          </p:cNvPr>
          <p:cNvSpPr txBox="1"/>
          <p:nvPr/>
        </p:nvSpPr>
        <p:spPr>
          <a:xfrm>
            <a:off x="705597" y="1560716"/>
            <a:ext cx="7454285" cy="1403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1" lang="en-US" altLang="ja-JP" sz="2400" dirty="0"/>
              <a:t>RoboCup@Home2022</a:t>
            </a:r>
            <a:r>
              <a:rPr kumimoji="1" lang="ja-JP" altLang="en-US" sz="2400" dirty="0"/>
              <a:t>が開催された会場で録音</a:t>
            </a:r>
            <a:endParaRPr kumimoji="1" lang="en-US" altLang="ja-JP" sz="2400" dirty="0"/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ja-JP" altLang="en-US" sz="2400" dirty="0"/>
              <a:t>アメリカで一般に使用されている</a:t>
            </a:r>
            <a:r>
              <a:rPr lang="en-US" altLang="ja-JP" sz="2400" dirty="0"/>
              <a:t>22</a:t>
            </a:r>
            <a:r>
              <a:rPr lang="ja-JP" altLang="en-US" sz="2400" dirty="0"/>
              <a:t>の名前を，</a:t>
            </a:r>
            <a:endParaRPr lang="en-US" altLang="ja-JP" sz="2400" dirty="0"/>
          </a:p>
          <a:p>
            <a:pPr>
              <a:lnSpc>
                <a:spcPct val="120000"/>
              </a:lnSpc>
            </a:pPr>
            <a:r>
              <a:rPr kumimoji="1" lang="ja-JP" altLang="en-US" sz="2400" dirty="0"/>
              <a:t>　ノイズの強弱や話者を変化させて</a:t>
            </a:r>
            <a:r>
              <a:rPr kumimoji="1" lang="en-US" altLang="ja-JP" sz="2400" dirty="0"/>
              <a:t>4</a:t>
            </a:r>
            <a:r>
              <a:rPr kumimoji="1" lang="ja-JP" altLang="en-US" sz="2400" dirty="0"/>
              <a:t>度づつ発話した</a:t>
            </a:r>
            <a:endParaRPr lang="en-US" altLang="ja-JP" sz="2400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646E0EC-C861-2B24-9DDE-BDDFC68F8D0F}"/>
              </a:ext>
            </a:extLst>
          </p:cNvPr>
          <p:cNvSpPr/>
          <p:nvPr/>
        </p:nvSpPr>
        <p:spPr bwMode="auto">
          <a:xfrm>
            <a:off x="174513" y="3548965"/>
            <a:ext cx="1834819" cy="4247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ja-JP" altLang="en-US" sz="2400" b="1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検証結果</a:t>
            </a:r>
            <a:endParaRPr kumimoji="1" lang="ja-JP" altLang="en-US" sz="2400" b="1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192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2D19657-CA84-DFCB-94C6-DC5D84C57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E62C6FC-B50C-4B11-21F0-0AD41E5C9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競技結果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F623674-37E9-2F9F-F79E-281497E14E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pic>
        <p:nvPicPr>
          <p:cNvPr id="6" name="図 5" descr="屋内, 人, 座る, 男 が含まれている画像&#10;&#10;自動的に生成された説明">
            <a:extLst>
              <a:ext uri="{FF2B5EF4-FFF2-40B4-BE49-F238E27FC236}">
                <a16:creationId xmlns:a16="http://schemas.microsoft.com/office/drawing/2014/main" id="{040BF3E4-9F95-D586-FAB2-2D3EBD64A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36" y="3319319"/>
            <a:ext cx="3596627" cy="2697471"/>
          </a:xfrm>
          <a:prstGeom prst="rect">
            <a:avLst/>
          </a:prstGeom>
        </p:spPr>
      </p:pic>
      <p:pic>
        <p:nvPicPr>
          <p:cNvPr id="8" name="図 7" descr="タイムライン&#10;&#10;自動的に生成された説明">
            <a:extLst>
              <a:ext uri="{FF2B5EF4-FFF2-40B4-BE49-F238E27FC236}">
                <a16:creationId xmlns:a16="http://schemas.microsoft.com/office/drawing/2014/main" id="{E347298B-D569-64BC-E33E-F912C368E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741" y="3319319"/>
            <a:ext cx="4702274" cy="268701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CBF6B93-0EFF-57C3-7E71-D87C2EF714A3}"/>
              </a:ext>
            </a:extLst>
          </p:cNvPr>
          <p:cNvSpPr txBox="1"/>
          <p:nvPr/>
        </p:nvSpPr>
        <p:spPr>
          <a:xfrm>
            <a:off x="844857" y="1339283"/>
            <a:ext cx="7454285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400" dirty="0"/>
              <a:t>ナビゲーションの不具合により，正常に動作せず</a:t>
            </a:r>
            <a:r>
              <a:rPr kumimoji="1" lang="en-US" altLang="ja-JP" sz="2400" dirty="0"/>
              <a:t>0</a:t>
            </a:r>
            <a:r>
              <a:rPr kumimoji="1" lang="ja-JP" altLang="en-US" sz="2400" dirty="0"/>
              <a:t>点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056DD8E-1B83-9B2B-EFC9-939F4D1C2596}"/>
              </a:ext>
            </a:extLst>
          </p:cNvPr>
          <p:cNvSpPr txBox="1"/>
          <p:nvPr/>
        </p:nvSpPr>
        <p:spPr>
          <a:xfrm>
            <a:off x="846198" y="2346981"/>
            <a:ext cx="7263527" cy="96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ja-JP" sz="2400" dirty="0"/>
              <a:t>1</a:t>
            </a:r>
            <a:r>
              <a:rPr lang="ja-JP" altLang="en-US" sz="2400" dirty="0"/>
              <a:t>回目のナビゲーションのバグを修正してから施行</a:t>
            </a:r>
            <a:endParaRPr lang="en-US" altLang="ja-JP" sz="2400" dirty="0"/>
          </a:p>
          <a:p>
            <a:pPr>
              <a:lnSpc>
                <a:spcPct val="120000"/>
              </a:lnSpc>
            </a:pPr>
            <a:r>
              <a:rPr kumimoji="1" lang="ja-JP" altLang="en-US" sz="2400" dirty="0"/>
              <a:t>人物認識と属性推定に成功し，満点を獲得した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4D99E6F-6B37-C9FA-345A-0CEA8F1531C3}"/>
              </a:ext>
            </a:extLst>
          </p:cNvPr>
          <p:cNvSpPr/>
          <p:nvPr/>
        </p:nvSpPr>
        <p:spPr bwMode="auto">
          <a:xfrm>
            <a:off x="165641" y="841210"/>
            <a:ext cx="1834819" cy="4247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</a:t>
            </a:r>
            <a:r>
              <a:rPr lang="ja-JP" altLang="en-US" sz="2400" b="1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回目</a:t>
            </a:r>
            <a:endParaRPr kumimoji="1" lang="ja-JP" altLang="en-US" sz="2400" b="1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99562A9-A8C6-F2E6-488C-E4FF7F3D7964}"/>
              </a:ext>
            </a:extLst>
          </p:cNvPr>
          <p:cNvSpPr/>
          <p:nvPr/>
        </p:nvSpPr>
        <p:spPr bwMode="auto">
          <a:xfrm>
            <a:off x="181589" y="1852628"/>
            <a:ext cx="1834819" cy="4247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ja-JP" sz="2400" b="1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</a:t>
            </a:r>
            <a:r>
              <a:rPr lang="ja-JP" altLang="en-US" sz="2400" b="1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回目</a:t>
            </a:r>
            <a:endParaRPr kumimoji="1" lang="ja-JP" altLang="en-US" sz="2400" b="1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CCA13BA-3C5E-AF81-0A27-0CA2CEA7F714}"/>
              </a:ext>
            </a:extLst>
          </p:cNvPr>
          <p:cNvSpPr txBox="1"/>
          <p:nvPr/>
        </p:nvSpPr>
        <p:spPr>
          <a:xfrm>
            <a:off x="1250874" y="6000722"/>
            <a:ext cx="172354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000" dirty="0"/>
              <a:t>ゲストの配置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1AFC34D-F5AA-74E1-FA13-35979B7E3E52}"/>
              </a:ext>
            </a:extLst>
          </p:cNvPr>
          <p:cNvSpPr txBox="1"/>
          <p:nvPr/>
        </p:nvSpPr>
        <p:spPr>
          <a:xfrm>
            <a:off x="4784313" y="6000722"/>
            <a:ext cx="342112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2000" dirty="0"/>
              <a:t>2</a:t>
            </a:r>
            <a:r>
              <a:rPr kumimoji="1" lang="ja-JP" altLang="en-US" sz="2000" dirty="0"/>
              <a:t>回目の施行で作成した画像</a:t>
            </a:r>
          </a:p>
        </p:txBody>
      </p:sp>
    </p:spTree>
    <p:extLst>
      <p:ext uri="{BB962C8B-B14F-4D97-AF65-F5344CB8AC3E}">
        <p14:creationId xmlns:p14="http://schemas.microsoft.com/office/powerpoint/2010/main" val="3203580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8516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A4E369-A8AC-59C0-942A-C61EB9C22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7864" y="6345324"/>
            <a:ext cx="590877" cy="257113"/>
          </a:xfrm>
        </p:spPr>
        <p:txBody>
          <a:bodyPr/>
          <a:lstStyle/>
          <a:p>
            <a:fld id="{FB3508C7-2FE0-4945-9CBD-863E05F850D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3A21F2A-41DC-36F8-DA86-15E051916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5120419" y="6327024"/>
            <a:ext cx="2027302" cy="190783"/>
          </a:xfrm>
        </p:spPr>
        <p:txBody>
          <a:bodyPr/>
          <a:lstStyle/>
          <a:p>
            <a:r>
              <a:rPr lang="en-US" altLang="ja-JP" dirty="0"/>
              <a:t>©</a:t>
            </a:r>
            <a:r>
              <a:rPr lang="en-US" altLang="ja-JP" dirty="0" err="1"/>
              <a:t>Tamukoh</a:t>
            </a:r>
            <a:r>
              <a:rPr lang="en-US" altLang="ja-JP" dirty="0"/>
              <a:t> Lab. </a:t>
            </a:r>
            <a:r>
              <a:rPr lang="en-US" altLang="ja-JP" dirty="0" err="1"/>
              <a:t>Kyutech</a:t>
            </a:r>
            <a:r>
              <a:rPr lang="en-US" altLang="ja-JP" dirty="0"/>
              <a:t>, Japan</a:t>
            </a:r>
            <a:endParaRPr lang="ja-JP" altLang="en-US" dirty="0"/>
          </a:p>
        </p:txBody>
      </p:sp>
      <p:sp>
        <p:nvSpPr>
          <p:cNvPr id="122" name="矢印: 右 121">
            <a:extLst>
              <a:ext uri="{FF2B5EF4-FFF2-40B4-BE49-F238E27FC236}">
                <a16:creationId xmlns:a16="http://schemas.microsoft.com/office/drawing/2014/main" id="{DC9DC04B-5D2E-8F64-5806-C9DB0F9EB101}"/>
              </a:ext>
            </a:extLst>
          </p:cNvPr>
          <p:cNvSpPr/>
          <p:nvPr/>
        </p:nvSpPr>
        <p:spPr bwMode="auto">
          <a:xfrm>
            <a:off x="-960108" y="-530942"/>
            <a:ext cx="1150159" cy="103877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43" name="矢印: 右 142">
            <a:extLst>
              <a:ext uri="{FF2B5EF4-FFF2-40B4-BE49-F238E27FC236}">
                <a16:creationId xmlns:a16="http://schemas.microsoft.com/office/drawing/2014/main" id="{3A237494-18DD-FF97-C336-4EF352811E37}"/>
              </a:ext>
            </a:extLst>
          </p:cNvPr>
          <p:cNvSpPr/>
          <p:nvPr/>
        </p:nvSpPr>
        <p:spPr bwMode="auto">
          <a:xfrm>
            <a:off x="7250809" y="-530942"/>
            <a:ext cx="1150159" cy="103877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grpSp>
        <p:nvGrpSpPr>
          <p:cNvPr id="177" name="グループ化 176">
            <a:extLst>
              <a:ext uri="{FF2B5EF4-FFF2-40B4-BE49-F238E27FC236}">
                <a16:creationId xmlns:a16="http://schemas.microsoft.com/office/drawing/2014/main" id="{21EC8FA1-3042-0CF1-A0AE-1B91024EA9DE}"/>
              </a:ext>
            </a:extLst>
          </p:cNvPr>
          <p:cNvGrpSpPr/>
          <p:nvPr/>
        </p:nvGrpSpPr>
        <p:grpSpPr>
          <a:xfrm>
            <a:off x="-8749182" y="-3519772"/>
            <a:ext cx="9015215" cy="6328911"/>
            <a:chOff x="-4233466" y="-1038198"/>
            <a:chExt cx="9015215" cy="6328911"/>
          </a:xfrm>
        </p:grpSpPr>
        <p:pic>
          <p:nvPicPr>
            <p:cNvPr id="18" name="グラフィックス 17" descr="男性のプロフィール 枠線">
              <a:extLst>
                <a:ext uri="{FF2B5EF4-FFF2-40B4-BE49-F238E27FC236}">
                  <a16:creationId xmlns:a16="http://schemas.microsoft.com/office/drawing/2014/main" id="{276F4C45-3BF5-68AA-8FCF-7765CFE36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4233466" y="546482"/>
              <a:ext cx="914400" cy="91440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65E2422-6E41-39D5-019C-5E828C6A898C}"/>
                </a:ext>
              </a:extLst>
            </p:cNvPr>
            <p:cNvSpPr/>
            <p:nvPr/>
          </p:nvSpPr>
          <p:spPr bwMode="auto">
            <a:xfrm>
              <a:off x="-3340821" y="127751"/>
              <a:ext cx="6768752" cy="4501706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6598C88-A018-7658-32E4-BD0669AD5E83}"/>
                </a:ext>
              </a:extLst>
            </p:cNvPr>
            <p:cNvSpPr/>
            <p:nvPr/>
          </p:nvSpPr>
          <p:spPr bwMode="auto">
            <a:xfrm>
              <a:off x="-3257660" y="307009"/>
              <a:ext cx="2018181" cy="4955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kumimoji="1" lang="ja-JP" altLang="en-US" sz="2800" b="1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フィールド</a:t>
              </a:r>
            </a:p>
          </p:txBody>
        </p: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526539F1-6644-FFBC-001D-3D8B094D7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-361890" y="1344354"/>
              <a:ext cx="793302" cy="1490446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C41FA06B-8147-A286-7B99-C064BA07A6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1690421" y="3517285"/>
              <a:ext cx="793302" cy="1490446"/>
            </a:xfrm>
            <a:prstGeom prst="rect">
              <a:avLst/>
            </a:prstGeom>
          </p:spPr>
        </p:pic>
        <p:cxnSp>
          <p:nvCxnSpPr>
            <p:cNvPr id="9" name="コネクタ: 曲線 8">
              <a:extLst>
                <a:ext uri="{FF2B5EF4-FFF2-40B4-BE49-F238E27FC236}">
                  <a16:creationId xmlns:a16="http://schemas.microsoft.com/office/drawing/2014/main" id="{940263A8-0939-5DDA-9486-BEC0CDA69DA3}"/>
                </a:ext>
              </a:extLst>
            </p:cNvPr>
            <p:cNvCxnSpPr>
              <a:cxnSpLocks/>
              <a:stCxn id="8" idx="1"/>
              <a:endCxn id="7" idx="3"/>
            </p:cNvCxnSpPr>
            <p:nvPr/>
          </p:nvCxnSpPr>
          <p:spPr>
            <a:xfrm rot="10800000">
              <a:off x="431413" y="2089578"/>
              <a:ext cx="1259009" cy="2172931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80DDB7E-2E7B-0D68-028F-34B10070D46A}"/>
                </a:ext>
              </a:extLst>
            </p:cNvPr>
            <p:cNvSpPr txBox="1"/>
            <p:nvPr/>
          </p:nvSpPr>
          <p:spPr>
            <a:xfrm>
              <a:off x="-2363985" y="3627454"/>
              <a:ext cx="3594254" cy="658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3200" b="1" dirty="0">
                  <a:solidFill>
                    <a:srgbClr val="00B050"/>
                  </a:solidFill>
                </a:rPr>
                <a:t>1. </a:t>
              </a:r>
              <a:r>
                <a:rPr kumimoji="1" lang="ja-JP" altLang="en-US" sz="3200" b="1" dirty="0">
                  <a:solidFill>
                    <a:srgbClr val="00B050"/>
                  </a:solidFill>
                </a:rPr>
                <a:t>ナビゲーション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6AD8A44-93BD-523C-E125-4A22595C59D5}"/>
                </a:ext>
              </a:extLst>
            </p:cNvPr>
            <p:cNvSpPr txBox="1"/>
            <p:nvPr/>
          </p:nvSpPr>
          <p:spPr>
            <a:xfrm>
              <a:off x="2239799" y="4561283"/>
              <a:ext cx="2031325" cy="72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ja-JP" altLang="en-US" sz="3600" b="1" dirty="0"/>
                <a:t>開始位置</a:t>
              </a:r>
            </a:p>
          </p:txBody>
        </p:sp>
        <p:pic>
          <p:nvPicPr>
            <p:cNvPr id="12" name="グラフィックス 11" descr="ユーザー 単色塗りつぶし">
              <a:extLst>
                <a:ext uri="{FF2B5EF4-FFF2-40B4-BE49-F238E27FC236}">
                  <a16:creationId xmlns:a16="http://schemas.microsoft.com/office/drawing/2014/main" id="{09287643-C8E7-F229-1531-BA4E8D521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3087146" y="1434043"/>
              <a:ext cx="914400" cy="914400"/>
            </a:xfrm>
            <a:prstGeom prst="rect">
              <a:avLst/>
            </a:prstGeom>
          </p:spPr>
        </p:pic>
        <p:pic>
          <p:nvPicPr>
            <p:cNvPr id="13" name="グラフィックス 12" descr="男性のプロフィール 枠線">
              <a:extLst>
                <a:ext uri="{FF2B5EF4-FFF2-40B4-BE49-F238E27FC236}">
                  <a16:creationId xmlns:a16="http://schemas.microsoft.com/office/drawing/2014/main" id="{9535EFF5-DB17-1ED4-0848-00620C68B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792649" y="-702370"/>
              <a:ext cx="914400" cy="914400"/>
            </a:xfrm>
            <a:prstGeom prst="rect">
              <a:avLst/>
            </a:prstGeom>
          </p:spPr>
        </p:pic>
        <p:pic>
          <p:nvPicPr>
            <p:cNvPr id="14" name="グラフィックス 13" descr="男子生徒 枠線">
              <a:extLst>
                <a:ext uri="{FF2B5EF4-FFF2-40B4-BE49-F238E27FC236}">
                  <a16:creationId xmlns:a16="http://schemas.microsoft.com/office/drawing/2014/main" id="{3342F913-00FD-5104-1351-BFE03B67A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87071" y="1290994"/>
              <a:ext cx="914400" cy="914400"/>
            </a:xfrm>
            <a:prstGeom prst="rect">
              <a:avLst/>
            </a:prstGeom>
          </p:spPr>
        </p:pic>
        <p:pic>
          <p:nvPicPr>
            <p:cNvPr id="15" name="グラフィックス 14" descr="女性のプロフィール 枠線">
              <a:extLst>
                <a:ext uri="{FF2B5EF4-FFF2-40B4-BE49-F238E27FC236}">
                  <a16:creationId xmlns:a16="http://schemas.microsoft.com/office/drawing/2014/main" id="{9331991A-B623-9A4D-71D9-49EE9655D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60118" y="178259"/>
              <a:ext cx="914400" cy="914400"/>
            </a:xfrm>
            <a:prstGeom prst="rect">
              <a:avLst/>
            </a:prstGeom>
          </p:spPr>
        </p:pic>
        <p:pic>
          <p:nvPicPr>
            <p:cNvPr id="16" name="グラフィックス 15" descr="男性のプロフィール 単色塗りつぶし">
              <a:extLst>
                <a:ext uri="{FF2B5EF4-FFF2-40B4-BE49-F238E27FC236}">
                  <a16:creationId xmlns:a16="http://schemas.microsoft.com/office/drawing/2014/main" id="{1DBABB6D-0C22-2EE2-73D7-D61E32F36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39799" y="2570274"/>
              <a:ext cx="914400" cy="914400"/>
            </a:xfrm>
            <a:prstGeom prst="rect">
              <a:avLst/>
            </a:prstGeom>
          </p:spPr>
        </p:pic>
        <p:pic>
          <p:nvPicPr>
            <p:cNvPr id="17" name="グラフィックス 16" descr="男性のプロフィール 枠線">
              <a:extLst>
                <a:ext uri="{FF2B5EF4-FFF2-40B4-BE49-F238E27FC236}">
                  <a16:creationId xmlns:a16="http://schemas.microsoft.com/office/drawing/2014/main" id="{706EA993-3360-F0CF-6594-5554CE8FB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2764" y="-1038198"/>
              <a:ext cx="914400" cy="914400"/>
            </a:xfrm>
            <a:prstGeom prst="rect">
              <a:avLst/>
            </a:prstGeom>
          </p:spPr>
        </p:pic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9E84EF48-D873-E770-D192-652ECE5AA120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-2172746" y="1434043"/>
              <a:ext cx="2086534" cy="457200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D9B4DF73-C4D1-9BFE-579B-A7E55D4BDF02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-74020" y="1092659"/>
              <a:ext cx="1591338" cy="341384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29E26EE7-437D-A02A-DDFA-CFB074B3D813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-64457" y="1434043"/>
              <a:ext cx="2151528" cy="314151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0947E3E0-9254-737A-CE17-D02692433BDE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-64457" y="1434043"/>
              <a:ext cx="2304256" cy="1593431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B2F69DC5-B5E8-41AE-8C3C-EFB62470C5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306838" y="55236"/>
              <a:ext cx="1245845" cy="1378807"/>
            </a:xfrm>
            <a:prstGeom prst="straightConnector1">
              <a:avLst/>
            </a:prstGeom>
            <a:ln w="762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1464FB3B-43DF-43E8-6B65-448C15B5F050}"/>
                </a:ext>
              </a:extLst>
            </p:cNvPr>
            <p:cNvSpPr txBox="1"/>
            <p:nvPr/>
          </p:nvSpPr>
          <p:spPr>
            <a:xfrm>
              <a:off x="-2871274" y="2211371"/>
              <a:ext cx="2382383" cy="124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3200" b="1" dirty="0">
                  <a:solidFill>
                    <a:srgbClr val="7030A0"/>
                  </a:solidFill>
                </a:rPr>
                <a:t>2</a:t>
              </a:r>
              <a:r>
                <a:rPr lang="en-US" altLang="ja-JP" sz="3200" b="1" dirty="0">
                  <a:solidFill>
                    <a:srgbClr val="7030A0"/>
                  </a:solidFill>
                </a:rPr>
                <a:t>. </a:t>
              </a:r>
              <a:r>
                <a:rPr kumimoji="1" lang="ja-JP" altLang="en-US" sz="3200" b="1" dirty="0">
                  <a:solidFill>
                    <a:srgbClr val="7030A0"/>
                  </a:solidFill>
                </a:rPr>
                <a:t>人物認識</a:t>
              </a:r>
              <a:endParaRPr lang="en-US" altLang="ja-JP" sz="3200" b="1" dirty="0">
                <a:solidFill>
                  <a:srgbClr val="7030A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ja-JP" sz="3200" b="1" dirty="0">
                  <a:solidFill>
                    <a:srgbClr val="7030A0"/>
                  </a:solidFill>
                </a:rPr>
                <a:t>3. </a:t>
              </a:r>
              <a:r>
                <a:rPr kumimoji="1" lang="ja-JP" altLang="en-US" sz="3200" b="1" dirty="0">
                  <a:solidFill>
                    <a:srgbClr val="7030A0"/>
                  </a:solidFill>
                </a:rPr>
                <a:t>属性推定</a:t>
              </a: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D67F4A83-2379-A21D-86B1-DEC775D8B2C6}"/>
                </a:ext>
              </a:extLst>
            </p:cNvPr>
            <p:cNvSpPr txBox="1"/>
            <p:nvPr/>
          </p:nvSpPr>
          <p:spPr>
            <a:xfrm>
              <a:off x="1827094" y="-853228"/>
              <a:ext cx="2954655" cy="72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ja-JP" altLang="en-US" sz="3600" b="1" dirty="0"/>
                <a:t>フィールド外</a:t>
              </a:r>
              <a:endParaRPr kumimoji="1" lang="ja-JP" altLang="en-US" sz="3600" b="1" dirty="0"/>
            </a:p>
          </p:txBody>
        </p: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E17F6B62-9072-C0B8-688A-33CE48CF99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565268" y="1085960"/>
              <a:ext cx="3494428" cy="349357"/>
            </a:xfrm>
            <a:prstGeom prst="straightConnector1">
              <a:avLst/>
            </a:prstGeom>
            <a:ln w="762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グループ化 149">
              <a:extLst>
                <a:ext uri="{FF2B5EF4-FFF2-40B4-BE49-F238E27FC236}">
                  <a16:creationId xmlns:a16="http://schemas.microsoft.com/office/drawing/2014/main" id="{9BD2CABE-309B-0450-D6E3-ECD824373397}"/>
                </a:ext>
              </a:extLst>
            </p:cNvPr>
            <p:cNvGrpSpPr/>
            <p:nvPr/>
          </p:nvGrpSpPr>
          <p:grpSpPr>
            <a:xfrm>
              <a:off x="1865380" y="6301"/>
              <a:ext cx="1052149" cy="626834"/>
              <a:chOff x="4350649" y="268007"/>
              <a:chExt cx="1909074" cy="1137360"/>
            </a:xfrm>
          </p:grpSpPr>
          <p:sp>
            <p:nvSpPr>
              <p:cNvPr id="147" name="吹き出し: 円形 146">
                <a:extLst>
                  <a:ext uri="{FF2B5EF4-FFF2-40B4-BE49-F238E27FC236}">
                    <a16:creationId xmlns:a16="http://schemas.microsoft.com/office/drawing/2014/main" id="{74054C31-187B-A63E-3C49-9335239C9BC6}"/>
                  </a:ext>
                </a:extLst>
              </p:cNvPr>
              <p:cNvSpPr/>
              <p:nvPr/>
            </p:nvSpPr>
            <p:spPr bwMode="auto">
              <a:xfrm>
                <a:off x="4350649" y="268007"/>
                <a:ext cx="1909074" cy="1137360"/>
              </a:xfrm>
              <a:prstGeom prst="wedgeEllipseCallout">
                <a:avLst>
                  <a:gd name="adj1" fmla="val -62504"/>
                  <a:gd name="adj2" fmla="val 1345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149" name="テキスト ボックス 148">
                <a:extLst>
                  <a:ext uri="{FF2B5EF4-FFF2-40B4-BE49-F238E27FC236}">
                    <a16:creationId xmlns:a16="http://schemas.microsoft.com/office/drawing/2014/main" id="{8BB0583E-C09D-958B-24BB-1DB74D847E93}"/>
                  </a:ext>
                </a:extLst>
              </p:cNvPr>
              <p:cNvSpPr txBox="1"/>
              <p:nvPr/>
            </p:nvSpPr>
            <p:spPr>
              <a:xfrm>
                <a:off x="4550623" y="325073"/>
                <a:ext cx="1638107" cy="1066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ja-JP" altLang="en-US" sz="2800" b="1" dirty="0"/>
                  <a:t>女性</a:t>
                </a:r>
                <a:endParaRPr kumimoji="1" lang="en-US" altLang="ja-JP" sz="1000" b="1" dirty="0"/>
              </a:p>
            </p:txBody>
          </p:sp>
        </p:grpSp>
        <p:grpSp>
          <p:nvGrpSpPr>
            <p:cNvPr id="160" name="グループ化 159">
              <a:extLst>
                <a:ext uri="{FF2B5EF4-FFF2-40B4-BE49-F238E27FC236}">
                  <a16:creationId xmlns:a16="http://schemas.microsoft.com/office/drawing/2014/main" id="{7AF23FC0-3AB8-373E-8369-39765F5E129C}"/>
                </a:ext>
              </a:extLst>
            </p:cNvPr>
            <p:cNvGrpSpPr/>
            <p:nvPr/>
          </p:nvGrpSpPr>
          <p:grpSpPr>
            <a:xfrm>
              <a:off x="2933131" y="1118547"/>
              <a:ext cx="1052149" cy="626834"/>
              <a:chOff x="4350649" y="268007"/>
              <a:chExt cx="1909074" cy="1137360"/>
            </a:xfrm>
          </p:grpSpPr>
          <p:sp>
            <p:nvSpPr>
              <p:cNvPr id="161" name="吹き出し: 円形 160">
                <a:extLst>
                  <a:ext uri="{FF2B5EF4-FFF2-40B4-BE49-F238E27FC236}">
                    <a16:creationId xmlns:a16="http://schemas.microsoft.com/office/drawing/2014/main" id="{057E8C63-A144-BACB-B385-0DA0CAFB9BAB}"/>
                  </a:ext>
                </a:extLst>
              </p:cNvPr>
              <p:cNvSpPr/>
              <p:nvPr/>
            </p:nvSpPr>
            <p:spPr bwMode="auto">
              <a:xfrm>
                <a:off x="4350649" y="268007"/>
                <a:ext cx="1909074" cy="1137360"/>
              </a:xfrm>
              <a:prstGeom prst="wedgeEllipseCallout">
                <a:avLst>
                  <a:gd name="adj1" fmla="val -62504"/>
                  <a:gd name="adj2" fmla="val 1345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162" name="テキスト ボックス 161">
                <a:extLst>
                  <a:ext uri="{FF2B5EF4-FFF2-40B4-BE49-F238E27FC236}">
                    <a16:creationId xmlns:a16="http://schemas.microsoft.com/office/drawing/2014/main" id="{1B06E4F8-DCB1-628A-BD88-174A784A50F1}"/>
                  </a:ext>
                </a:extLst>
              </p:cNvPr>
              <p:cNvSpPr txBox="1"/>
              <p:nvPr/>
            </p:nvSpPr>
            <p:spPr>
              <a:xfrm>
                <a:off x="4550623" y="325073"/>
                <a:ext cx="1638107" cy="1066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sz="2800" b="1" dirty="0"/>
                  <a:t>男</a:t>
                </a:r>
                <a:r>
                  <a:rPr kumimoji="1" lang="ja-JP" altLang="en-US" sz="2800" b="1" dirty="0"/>
                  <a:t>性</a:t>
                </a:r>
                <a:endParaRPr kumimoji="1" lang="en-US" altLang="ja-JP" sz="1000" b="1" dirty="0"/>
              </a:p>
            </p:txBody>
          </p:sp>
        </p:grpSp>
        <p:grpSp>
          <p:nvGrpSpPr>
            <p:cNvPr id="163" name="グループ化 162">
              <a:extLst>
                <a:ext uri="{FF2B5EF4-FFF2-40B4-BE49-F238E27FC236}">
                  <a16:creationId xmlns:a16="http://schemas.microsoft.com/office/drawing/2014/main" id="{5A900890-096A-8812-0FB7-8B0D291109D1}"/>
                </a:ext>
              </a:extLst>
            </p:cNvPr>
            <p:cNvGrpSpPr/>
            <p:nvPr/>
          </p:nvGrpSpPr>
          <p:grpSpPr>
            <a:xfrm>
              <a:off x="2917529" y="3294427"/>
              <a:ext cx="1052149" cy="626834"/>
              <a:chOff x="4350649" y="268007"/>
              <a:chExt cx="1909074" cy="1137360"/>
            </a:xfrm>
          </p:grpSpPr>
          <p:sp>
            <p:nvSpPr>
              <p:cNvPr id="164" name="吹き出し: 円形 163">
                <a:extLst>
                  <a:ext uri="{FF2B5EF4-FFF2-40B4-BE49-F238E27FC236}">
                    <a16:creationId xmlns:a16="http://schemas.microsoft.com/office/drawing/2014/main" id="{ADE3EEEA-2C16-EE54-9E60-D2C3BA335234}"/>
                  </a:ext>
                </a:extLst>
              </p:cNvPr>
              <p:cNvSpPr/>
              <p:nvPr/>
            </p:nvSpPr>
            <p:spPr bwMode="auto">
              <a:xfrm>
                <a:off x="4350649" y="268007"/>
                <a:ext cx="1909074" cy="1137360"/>
              </a:xfrm>
              <a:prstGeom prst="wedgeEllipseCallout">
                <a:avLst>
                  <a:gd name="adj1" fmla="val -52075"/>
                  <a:gd name="adj2" fmla="val -58021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165" name="テキスト ボックス 164">
                <a:extLst>
                  <a:ext uri="{FF2B5EF4-FFF2-40B4-BE49-F238E27FC236}">
                    <a16:creationId xmlns:a16="http://schemas.microsoft.com/office/drawing/2014/main" id="{E071F0C1-16C9-9087-3C04-4BF688352CDD}"/>
                  </a:ext>
                </a:extLst>
              </p:cNvPr>
              <p:cNvSpPr txBox="1"/>
              <p:nvPr/>
            </p:nvSpPr>
            <p:spPr>
              <a:xfrm>
                <a:off x="4550623" y="325073"/>
                <a:ext cx="1638107" cy="1066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sz="2800" b="1" dirty="0"/>
                  <a:t>男</a:t>
                </a:r>
                <a:r>
                  <a:rPr kumimoji="1" lang="ja-JP" altLang="en-US" sz="2800" b="1" dirty="0"/>
                  <a:t>性</a:t>
                </a:r>
                <a:endParaRPr kumimoji="1" lang="en-US" altLang="ja-JP" sz="1000" b="1" dirty="0"/>
              </a:p>
            </p:txBody>
          </p:sp>
        </p:grpSp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1D1DCCB8-F9A4-9AFD-8D64-03BAB00D06C4}"/>
                </a:ext>
              </a:extLst>
            </p:cNvPr>
            <p:cNvGrpSpPr/>
            <p:nvPr/>
          </p:nvGrpSpPr>
          <p:grpSpPr>
            <a:xfrm>
              <a:off x="-4070976" y="1573820"/>
              <a:ext cx="1052149" cy="637551"/>
              <a:chOff x="4350650" y="268007"/>
              <a:chExt cx="1909074" cy="1156806"/>
            </a:xfrm>
          </p:grpSpPr>
          <p:sp>
            <p:nvSpPr>
              <p:cNvPr id="167" name="吹き出し: 円形 166">
                <a:extLst>
                  <a:ext uri="{FF2B5EF4-FFF2-40B4-BE49-F238E27FC236}">
                    <a16:creationId xmlns:a16="http://schemas.microsoft.com/office/drawing/2014/main" id="{F367D03B-AA54-D4AF-5FEE-91C3A7D27CCD}"/>
                  </a:ext>
                </a:extLst>
              </p:cNvPr>
              <p:cNvSpPr/>
              <p:nvPr/>
            </p:nvSpPr>
            <p:spPr bwMode="auto">
              <a:xfrm>
                <a:off x="4350650" y="268007"/>
                <a:ext cx="1909074" cy="1137360"/>
              </a:xfrm>
              <a:prstGeom prst="wedgeEllipseCallout">
                <a:avLst>
                  <a:gd name="adj1" fmla="val 68727"/>
                  <a:gd name="adj2" fmla="val -988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EE1D7ED0-FEAA-2400-10E9-237C2A71954B}"/>
                  </a:ext>
                </a:extLst>
              </p:cNvPr>
              <p:cNvSpPr txBox="1"/>
              <p:nvPr/>
            </p:nvSpPr>
            <p:spPr>
              <a:xfrm>
                <a:off x="4449178" y="358182"/>
                <a:ext cx="1638107" cy="1066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sz="2800" b="1" dirty="0"/>
                  <a:t>男</a:t>
                </a:r>
                <a:r>
                  <a:rPr kumimoji="1" lang="ja-JP" altLang="en-US" sz="2800" b="1" dirty="0"/>
                  <a:t>性</a:t>
                </a:r>
                <a:endParaRPr kumimoji="1" lang="en-US" altLang="ja-JP" sz="1000" b="1" dirty="0"/>
              </a:p>
            </p:txBody>
          </p:sp>
        </p:grpSp>
        <p:cxnSp>
          <p:nvCxnSpPr>
            <p:cNvPr id="134" name="直線矢印コネクタ 133">
              <a:extLst>
                <a:ext uri="{FF2B5EF4-FFF2-40B4-BE49-F238E27FC236}">
                  <a16:creationId xmlns:a16="http://schemas.microsoft.com/office/drawing/2014/main" id="{81397846-9F31-FFF6-3812-B00E4D5F142B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-118165" y="-123798"/>
              <a:ext cx="1278129" cy="1584680"/>
            </a:xfrm>
            <a:prstGeom prst="straightConnector1">
              <a:avLst/>
            </a:prstGeom>
            <a:ln w="762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5174755-FA07-CE3A-3E18-645363BCCD29}"/>
                </a:ext>
              </a:extLst>
            </p:cNvPr>
            <p:cNvSpPr txBox="1"/>
            <p:nvPr/>
          </p:nvSpPr>
          <p:spPr>
            <a:xfrm>
              <a:off x="-3416626" y="679100"/>
              <a:ext cx="697627" cy="941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4800" b="1" dirty="0"/>
                <a:t>×</a:t>
              </a:r>
              <a:endParaRPr kumimoji="1" lang="ja-JP" altLang="en-US" sz="4800" b="1" dirty="0"/>
            </a:p>
          </p:txBody>
        </p:sp>
        <p:sp>
          <p:nvSpPr>
            <p:cNvPr id="174" name="テキスト ボックス 173">
              <a:extLst>
                <a:ext uri="{FF2B5EF4-FFF2-40B4-BE49-F238E27FC236}">
                  <a16:creationId xmlns:a16="http://schemas.microsoft.com/office/drawing/2014/main" id="{3F47C6AD-6F8D-D35B-F1B9-36253EDEB0F0}"/>
                </a:ext>
              </a:extLst>
            </p:cNvPr>
            <p:cNvSpPr txBox="1"/>
            <p:nvPr/>
          </p:nvSpPr>
          <p:spPr>
            <a:xfrm>
              <a:off x="384397" y="-151180"/>
              <a:ext cx="697627" cy="941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4800" b="1" dirty="0"/>
                <a:t>×</a:t>
              </a:r>
              <a:endParaRPr kumimoji="1" lang="ja-JP" altLang="en-US" sz="4800" b="1" dirty="0"/>
            </a:p>
          </p:txBody>
        </p:sp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AD3B172A-EBAD-0839-AF56-5B414C886AB0}"/>
                </a:ext>
              </a:extLst>
            </p:cNvPr>
            <p:cNvSpPr txBox="1"/>
            <p:nvPr/>
          </p:nvSpPr>
          <p:spPr>
            <a:xfrm>
              <a:off x="-1276507" y="-67494"/>
              <a:ext cx="697627" cy="941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4800" b="1" dirty="0"/>
                <a:t>×</a:t>
              </a:r>
              <a:endParaRPr kumimoji="1" lang="ja-JP" altLang="en-US" sz="4800" b="1" dirty="0"/>
            </a:p>
          </p:txBody>
        </p:sp>
      </p:grpSp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90D67096-B22C-6A9D-1E4B-A9C50889C357}"/>
              </a:ext>
            </a:extLst>
          </p:cNvPr>
          <p:cNvGrpSpPr/>
          <p:nvPr/>
        </p:nvGrpSpPr>
        <p:grpSpPr>
          <a:xfrm>
            <a:off x="318896" y="-2495247"/>
            <a:ext cx="6931913" cy="4643130"/>
            <a:chOff x="5472100" y="-93477"/>
            <a:chExt cx="6931913" cy="4643130"/>
          </a:xfrm>
        </p:grpSpPr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7BBC7CC0-DF9D-9441-3564-A885525A7B31}"/>
                </a:ext>
              </a:extLst>
            </p:cNvPr>
            <p:cNvSpPr/>
            <p:nvPr/>
          </p:nvSpPr>
          <p:spPr bwMode="auto">
            <a:xfrm>
              <a:off x="5472100" y="47947"/>
              <a:ext cx="6768752" cy="4501706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5971E7F8-6880-B388-1276-82E3358E5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8459218" y="1271576"/>
              <a:ext cx="793302" cy="1490446"/>
            </a:xfrm>
            <a:prstGeom prst="rect">
              <a:avLst/>
            </a:prstGeom>
          </p:spPr>
        </p:pic>
        <p:pic>
          <p:nvPicPr>
            <p:cNvPr id="64" name="グラフィックス 63" descr="ユーザー 単色塗りつぶし">
              <a:extLst>
                <a:ext uri="{FF2B5EF4-FFF2-40B4-BE49-F238E27FC236}">
                  <a16:creationId xmlns:a16="http://schemas.microsoft.com/office/drawing/2014/main" id="{545D11E5-2A06-3C78-377A-8C4C4AA3C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25775" y="1354239"/>
              <a:ext cx="914400" cy="914400"/>
            </a:xfrm>
            <a:prstGeom prst="rect">
              <a:avLst/>
            </a:prstGeom>
          </p:spPr>
        </p:pic>
        <p:pic>
          <p:nvPicPr>
            <p:cNvPr id="66" name="グラフィックス 65" descr="男子生徒 枠線">
              <a:extLst>
                <a:ext uri="{FF2B5EF4-FFF2-40B4-BE49-F238E27FC236}">
                  <a16:creationId xmlns:a16="http://schemas.microsoft.com/office/drawing/2014/main" id="{DA1BD0EF-278D-78D7-0F5D-A5C00D756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99992" y="1211190"/>
              <a:ext cx="914400" cy="914400"/>
            </a:xfrm>
            <a:prstGeom prst="rect">
              <a:avLst/>
            </a:prstGeom>
          </p:spPr>
        </p:pic>
        <p:pic>
          <p:nvPicPr>
            <p:cNvPr id="67" name="グラフィックス 66" descr="女性のプロフィール 枠線">
              <a:extLst>
                <a:ext uri="{FF2B5EF4-FFF2-40B4-BE49-F238E27FC236}">
                  <a16:creationId xmlns:a16="http://schemas.microsoft.com/office/drawing/2014/main" id="{96F67CF0-E102-4122-AF01-DAA68ABE3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79042" y="101247"/>
              <a:ext cx="914400" cy="914400"/>
            </a:xfrm>
            <a:prstGeom prst="rect">
              <a:avLst/>
            </a:prstGeom>
          </p:spPr>
        </p:pic>
        <p:pic>
          <p:nvPicPr>
            <p:cNvPr id="68" name="グラフィックス 67" descr="男性のプロフィール 単色塗りつぶし">
              <a:extLst>
                <a:ext uri="{FF2B5EF4-FFF2-40B4-BE49-F238E27FC236}">
                  <a16:creationId xmlns:a16="http://schemas.microsoft.com/office/drawing/2014/main" id="{155B8BE3-BA8C-2AEB-46A1-CAB965544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052720" y="2490470"/>
              <a:ext cx="914400" cy="914400"/>
            </a:xfrm>
            <a:prstGeom prst="rect">
              <a:avLst/>
            </a:prstGeom>
          </p:spPr>
        </p:pic>
        <p:cxnSp>
          <p:nvCxnSpPr>
            <p:cNvPr id="70" name="コネクタ: 曲線 69">
              <a:extLst>
                <a:ext uri="{FF2B5EF4-FFF2-40B4-BE49-F238E27FC236}">
                  <a16:creationId xmlns:a16="http://schemas.microsoft.com/office/drawing/2014/main" id="{EBE05A2B-B645-7527-7E30-9DEC440FB88C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 flipV="1">
              <a:off x="9002936" y="1015647"/>
              <a:ext cx="1333306" cy="169660"/>
            </a:xfrm>
            <a:prstGeom prst="curvedConnector2">
              <a:avLst/>
            </a:prstGeom>
            <a:ln w="571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コネクタ: 曲線 70">
              <a:extLst>
                <a:ext uri="{FF2B5EF4-FFF2-40B4-BE49-F238E27FC236}">
                  <a16:creationId xmlns:a16="http://schemas.microsoft.com/office/drawing/2014/main" id="{DB8DA3A3-5F22-BDF3-6C51-D49AAB011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99588" y="1703624"/>
              <a:ext cx="1500400" cy="28803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コネクタ: 曲線 71">
              <a:extLst>
                <a:ext uri="{FF2B5EF4-FFF2-40B4-BE49-F238E27FC236}">
                  <a16:creationId xmlns:a16="http://schemas.microsoft.com/office/drawing/2014/main" id="{4F9A5242-33B1-8F3B-F288-84369692DB14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9036496" y="2688129"/>
              <a:ext cx="2016224" cy="259541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コネクタ: 曲線 72">
              <a:extLst>
                <a:ext uri="{FF2B5EF4-FFF2-40B4-BE49-F238E27FC236}">
                  <a16:creationId xmlns:a16="http://schemas.microsoft.com/office/drawing/2014/main" id="{CE6E0A08-88F1-FA99-4484-F5F8457DEE54}"/>
                </a:ext>
              </a:extLst>
            </p:cNvPr>
            <p:cNvCxnSpPr>
              <a:cxnSpLocks/>
              <a:stCxn id="63" idx="1"/>
              <a:endCxn id="64" idx="0"/>
            </p:cNvCxnSpPr>
            <p:nvPr/>
          </p:nvCxnSpPr>
          <p:spPr>
            <a:xfrm rot="10800000">
              <a:off x="6182976" y="1354239"/>
              <a:ext cx="2276243" cy="662560"/>
            </a:xfrm>
            <a:prstGeom prst="curvedConnector4">
              <a:avLst>
                <a:gd name="adj1" fmla="val 39957"/>
                <a:gd name="adj2" fmla="val 134503"/>
              </a:avLst>
            </a:prstGeom>
            <a:ln w="571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F39E0807-30F6-9B20-D0CA-C64A5E4369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10656586" y="3107780"/>
              <a:ext cx="536819" cy="1008569"/>
            </a:xfrm>
            <a:prstGeom prst="rect">
              <a:avLst/>
            </a:prstGeom>
          </p:spPr>
        </p:pic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FDE1F5E6-4B8E-BFB6-7413-5750AE93F52C}"/>
                </a:ext>
              </a:extLst>
            </p:cNvPr>
            <p:cNvSpPr txBox="1"/>
            <p:nvPr/>
          </p:nvSpPr>
          <p:spPr>
            <a:xfrm>
              <a:off x="6257598" y="2992132"/>
              <a:ext cx="3613490" cy="124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ja-JP" sz="3200" b="1" dirty="0">
                  <a:solidFill>
                    <a:srgbClr val="00B050"/>
                  </a:solidFill>
                </a:rPr>
                <a:t>4</a:t>
              </a:r>
              <a:r>
                <a:rPr kumimoji="1" lang="en-US" altLang="ja-JP" sz="3200" b="1" dirty="0">
                  <a:solidFill>
                    <a:srgbClr val="00B050"/>
                  </a:solidFill>
                </a:rPr>
                <a:t>. </a:t>
              </a:r>
              <a:r>
                <a:rPr kumimoji="1" lang="ja-JP" altLang="en-US" sz="3200" b="1" dirty="0">
                  <a:solidFill>
                    <a:srgbClr val="00B050"/>
                  </a:solidFill>
                </a:rPr>
                <a:t>ナビゲーション</a:t>
              </a:r>
              <a:endParaRPr kumimoji="1" lang="en-US" altLang="ja-JP" sz="3200" b="1" dirty="0">
                <a:solidFill>
                  <a:srgbClr val="00B05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ja-JP" sz="3200" b="1" dirty="0">
                  <a:solidFill>
                    <a:schemeClr val="accent2">
                      <a:lumMod val="50000"/>
                    </a:schemeClr>
                  </a:solidFill>
                </a:rPr>
                <a:t>5. </a:t>
              </a:r>
              <a:r>
                <a:rPr kumimoji="1" lang="ja-JP" altLang="en-US" sz="3200" b="1" dirty="0">
                  <a:solidFill>
                    <a:schemeClr val="accent2">
                      <a:lumMod val="50000"/>
                    </a:schemeClr>
                  </a:solidFill>
                </a:rPr>
                <a:t>音声認識</a:t>
              </a:r>
            </a:p>
          </p:txBody>
        </p:sp>
        <p:pic>
          <p:nvPicPr>
            <p:cNvPr id="76" name="図 75">
              <a:extLst>
                <a:ext uri="{FF2B5EF4-FFF2-40B4-BE49-F238E27FC236}">
                  <a16:creationId xmlns:a16="http://schemas.microsoft.com/office/drawing/2014/main" id="{8BE8299E-F94A-2F29-D0C4-17F5A7057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10434152" y="1744951"/>
              <a:ext cx="549745" cy="1032854"/>
            </a:xfrm>
            <a:prstGeom prst="rect">
              <a:avLst/>
            </a:prstGeom>
          </p:spPr>
        </p:pic>
        <p:pic>
          <p:nvPicPr>
            <p:cNvPr id="77" name="図 76">
              <a:extLst>
                <a:ext uri="{FF2B5EF4-FFF2-40B4-BE49-F238E27FC236}">
                  <a16:creationId xmlns:a16="http://schemas.microsoft.com/office/drawing/2014/main" id="{1774C8CA-BB04-0502-E21C-5374E6047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9440999" y="384449"/>
              <a:ext cx="511662" cy="961304"/>
            </a:xfrm>
            <a:prstGeom prst="rect">
              <a:avLst/>
            </a:prstGeom>
          </p:spPr>
        </p:pic>
        <p:pic>
          <p:nvPicPr>
            <p:cNvPr id="78" name="図 77">
              <a:extLst>
                <a:ext uri="{FF2B5EF4-FFF2-40B4-BE49-F238E27FC236}">
                  <a16:creationId xmlns:a16="http://schemas.microsoft.com/office/drawing/2014/main" id="{38EC8DB8-1D25-A6FE-040F-16349A12D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 flipH="1">
              <a:off x="6696986" y="1704306"/>
              <a:ext cx="589550" cy="1107639"/>
            </a:xfrm>
            <a:prstGeom prst="rect">
              <a:avLst/>
            </a:prstGeom>
          </p:spPr>
        </p:pic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2208FF90-45E5-AFC5-0D67-E50150617829}"/>
                </a:ext>
              </a:extLst>
            </p:cNvPr>
            <p:cNvSpPr txBox="1"/>
            <p:nvPr/>
          </p:nvSpPr>
          <p:spPr>
            <a:xfrm>
              <a:off x="11134744" y="2015829"/>
              <a:ext cx="1132041" cy="658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3200" b="1" dirty="0"/>
                <a:t>Jack</a:t>
              </a:r>
            </a:p>
          </p:txBody>
        </p:sp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C1656CF3-7507-182E-8F82-DFFE80EADAF0}"/>
                </a:ext>
              </a:extLst>
            </p:cNvPr>
            <p:cNvGrpSpPr/>
            <p:nvPr/>
          </p:nvGrpSpPr>
          <p:grpSpPr>
            <a:xfrm flipH="1">
              <a:off x="11099397" y="2614228"/>
              <a:ext cx="223902" cy="464972"/>
              <a:chOff x="4608013" y="5841269"/>
              <a:chExt cx="220689" cy="458298"/>
            </a:xfrm>
          </p:grpSpPr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8893AD7D-740C-D892-6D54-2A2AF81688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13" y="5841269"/>
                <a:ext cx="216024" cy="14401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コネクタ 114">
                <a:extLst>
                  <a:ext uri="{FF2B5EF4-FFF2-40B4-BE49-F238E27FC236}">
                    <a16:creationId xmlns:a16="http://schemas.microsoft.com/office/drawing/2014/main" id="{FFC531B0-FF12-3195-BECD-433EA274A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コネクタ 115">
                <a:extLst>
                  <a:ext uri="{FF2B5EF4-FFF2-40B4-BE49-F238E27FC236}">
                    <a16:creationId xmlns:a16="http://schemas.microsoft.com/office/drawing/2014/main" id="{1D1A859E-ECA9-9B4E-FB54-128098E32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コネクタ 116">
                <a:extLst>
                  <a:ext uri="{FF2B5EF4-FFF2-40B4-BE49-F238E27FC236}">
                    <a16:creationId xmlns:a16="http://schemas.microsoft.com/office/drawing/2014/main" id="{CBFE3028-8FB8-FE97-82C7-8491914A6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コネクタ 117">
                <a:extLst>
                  <a:ext uri="{FF2B5EF4-FFF2-40B4-BE49-F238E27FC236}">
                    <a16:creationId xmlns:a16="http://schemas.microsoft.com/office/drawing/2014/main" id="{E49044F3-C83C-0EF7-A497-373BDA79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537A999C-9DAC-3DD9-D701-6016ABFD9DCA}"/>
                </a:ext>
              </a:extLst>
            </p:cNvPr>
            <p:cNvSpPr txBox="1"/>
            <p:nvPr/>
          </p:nvSpPr>
          <p:spPr>
            <a:xfrm>
              <a:off x="10710921" y="718073"/>
              <a:ext cx="1693092" cy="658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3200" b="1" dirty="0"/>
                <a:t>Hunter</a:t>
              </a:r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81A2ABB2-C4E8-CF30-A038-43F98130B5C1}"/>
                </a:ext>
              </a:extLst>
            </p:cNvPr>
            <p:cNvSpPr txBox="1"/>
            <p:nvPr/>
          </p:nvSpPr>
          <p:spPr>
            <a:xfrm>
              <a:off x="8385728" y="-93477"/>
              <a:ext cx="1396536" cy="658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3200" b="1" dirty="0"/>
                <a:t>Olivia</a:t>
              </a:r>
            </a:p>
          </p:txBody>
        </p:sp>
        <p:grpSp>
          <p:nvGrpSpPr>
            <p:cNvPr id="85" name="グループ化 84">
              <a:extLst>
                <a:ext uri="{FF2B5EF4-FFF2-40B4-BE49-F238E27FC236}">
                  <a16:creationId xmlns:a16="http://schemas.microsoft.com/office/drawing/2014/main" id="{EFCA3C26-931C-497A-EA52-BCEE51BED40A}"/>
                </a:ext>
              </a:extLst>
            </p:cNvPr>
            <p:cNvGrpSpPr/>
            <p:nvPr/>
          </p:nvGrpSpPr>
          <p:grpSpPr>
            <a:xfrm>
              <a:off x="6365090" y="1429462"/>
              <a:ext cx="212537" cy="441351"/>
              <a:chOff x="4608004" y="5841268"/>
              <a:chExt cx="220698" cy="458299"/>
            </a:xfrm>
          </p:grpSpPr>
          <p:cxnSp>
            <p:nvCxnSpPr>
              <p:cNvPr id="99" name="直線コネクタ 98">
                <a:extLst>
                  <a:ext uri="{FF2B5EF4-FFF2-40B4-BE49-F238E27FC236}">
                    <a16:creationId xmlns:a16="http://schemas.microsoft.com/office/drawing/2014/main" id="{626D52B3-6E93-6BAA-5BA6-15A9CF885C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コネクタ 99">
                <a:extLst>
                  <a:ext uri="{FF2B5EF4-FFF2-40B4-BE49-F238E27FC236}">
                    <a16:creationId xmlns:a16="http://schemas.microsoft.com/office/drawing/2014/main" id="{8FC0F7D8-4EE5-D0E9-4E76-162C2AE4BC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コネクタ 100">
                <a:extLst>
                  <a:ext uri="{FF2B5EF4-FFF2-40B4-BE49-F238E27FC236}">
                    <a16:creationId xmlns:a16="http://schemas.microsoft.com/office/drawing/2014/main" id="{3CD446EB-CDFC-37C2-1DB9-9AC7D0EBCE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コネクタ 101">
                <a:extLst>
                  <a:ext uri="{FF2B5EF4-FFF2-40B4-BE49-F238E27FC236}">
                    <a16:creationId xmlns:a16="http://schemas.microsoft.com/office/drawing/2014/main" id="{3B0ADA19-2C62-7432-3BE8-8A78A0DF8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コネクタ 102">
                <a:extLst>
                  <a:ext uri="{FF2B5EF4-FFF2-40B4-BE49-F238E27FC236}">
                    <a16:creationId xmlns:a16="http://schemas.microsoft.com/office/drawing/2014/main" id="{F72E2BFC-42B2-018F-E6D5-5556A81102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9DAE4314-CFF1-C5CA-0BE2-7F7F6C9CD98C}"/>
                </a:ext>
              </a:extLst>
            </p:cNvPr>
            <p:cNvSpPr txBox="1"/>
            <p:nvPr/>
          </p:nvSpPr>
          <p:spPr>
            <a:xfrm>
              <a:off x="6453872" y="910169"/>
              <a:ext cx="1077539" cy="658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3200" b="1" dirty="0"/>
                <a:t>Max</a:t>
              </a:r>
            </a:p>
          </p:txBody>
        </p:sp>
        <p:grpSp>
          <p:nvGrpSpPr>
            <p:cNvPr id="181" name="グループ化 180">
              <a:extLst>
                <a:ext uri="{FF2B5EF4-FFF2-40B4-BE49-F238E27FC236}">
                  <a16:creationId xmlns:a16="http://schemas.microsoft.com/office/drawing/2014/main" id="{29EDDF74-6D6D-90F3-9BAA-C81BF891A35D}"/>
                </a:ext>
              </a:extLst>
            </p:cNvPr>
            <p:cNvGrpSpPr/>
            <p:nvPr/>
          </p:nvGrpSpPr>
          <p:grpSpPr>
            <a:xfrm flipH="1">
              <a:off x="10924995" y="1381109"/>
              <a:ext cx="223902" cy="464972"/>
              <a:chOff x="4608013" y="5841269"/>
              <a:chExt cx="220689" cy="458298"/>
            </a:xfrm>
          </p:grpSpPr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FC80281B-A8E1-689A-BF75-A6755C17AC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13" y="5841269"/>
                <a:ext cx="216024" cy="14401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22E41FBE-7B0D-B597-E1CC-9AF589262A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1F4602E-F629-91F9-06DB-535007A194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EE367A63-FD97-A32A-1398-36BE80327F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333538E-89E9-59CF-6255-0790A5F36D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グループ化 186">
              <a:extLst>
                <a:ext uri="{FF2B5EF4-FFF2-40B4-BE49-F238E27FC236}">
                  <a16:creationId xmlns:a16="http://schemas.microsoft.com/office/drawing/2014/main" id="{6026E5F2-67EA-92C2-B96F-537EEA83ED8F}"/>
                </a:ext>
              </a:extLst>
            </p:cNvPr>
            <p:cNvGrpSpPr/>
            <p:nvPr/>
          </p:nvGrpSpPr>
          <p:grpSpPr>
            <a:xfrm flipH="1">
              <a:off x="9859728" y="145880"/>
              <a:ext cx="223902" cy="464972"/>
              <a:chOff x="4608013" y="5841269"/>
              <a:chExt cx="220689" cy="458298"/>
            </a:xfrm>
          </p:grpSpPr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55FA5477-6D23-CA7C-2E34-B8822EA4D0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13" y="5841269"/>
                <a:ext cx="216024" cy="14401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A12DFA2C-E0C8-EF7C-B4E5-279CD5460B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5FDE6F-21FD-78B5-D0CF-3D93EF3862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89BB9DDD-BB2B-6F26-8EC6-B89C16754F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CF1CAD6E-B3F0-F61B-C817-27F6095E7D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4" name="正方形/長方形 193">
              <a:extLst>
                <a:ext uri="{FF2B5EF4-FFF2-40B4-BE49-F238E27FC236}">
                  <a16:creationId xmlns:a16="http://schemas.microsoft.com/office/drawing/2014/main" id="{6DFBD16D-93F3-878C-4C16-A22B93B71362}"/>
                </a:ext>
              </a:extLst>
            </p:cNvPr>
            <p:cNvSpPr/>
            <p:nvPr/>
          </p:nvSpPr>
          <p:spPr bwMode="auto">
            <a:xfrm>
              <a:off x="5596441" y="173022"/>
              <a:ext cx="2018181" cy="4955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kumimoji="1" lang="ja-JP" altLang="en-US" sz="2800" b="1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フィールド</a:t>
              </a:r>
            </a:p>
          </p:txBody>
        </p:sp>
      </p:grpSp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B77CD48F-F4D2-5BA5-2B7D-CE1814F456B0}"/>
              </a:ext>
            </a:extLst>
          </p:cNvPr>
          <p:cNvGrpSpPr/>
          <p:nvPr/>
        </p:nvGrpSpPr>
        <p:grpSpPr>
          <a:xfrm>
            <a:off x="8006893" y="-2843171"/>
            <a:ext cx="8028892" cy="4999618"/>
            <a:chOff x="13176956" y="-488513"/>
            <a:chExt cx="8028892" cy="4999618"/>
          </a:xfrm>
        </p:grpSpPr>
        <p:pic>
          <p:nvPicPr>
            <p:cNvPr id="125" name="図 124" descr="グラフ が含まれている画像&#10;&#10;自動的に生成された説明">
              <a:extLst>
                <a:ext uri="{FF2B5EF4-FFF2-40B4-BE49-F238E27FC236}">
                  <a16:creationId xmlns:a16="http://schemas.microsoft.com/office/drawing/2014/main" id="{9A18A86C-7DEB-B479-D8EF-F8F8AC205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699846" y="221957"/>
              <a:ext cx="7506002" cy="4289148"/>
            </a:xfrm>
            <a:prstGeom prst="rect">
              <a:avLst/>
            </a:prstGeom>
          </p:spPr>
        </p:pic>
        <p:pic>
          <p:nvPicPr>
            <p:cNvPr id="126" name="グラフィックス 125" descr="ユーザー 単色塗りつぶし">
              <a:extLst>
                <a:ext uri="{FF2B5EF4-FFF2-40B4-BE49-F238E27FC236}">
                  <a16:creationId xmlns:a16="http://schemas.microsoft.com/office/drawing/2014/main" id="{D49EED3E-964C-0B93-4375-BC2057DD6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80544" y="1498951"/>
              <a:ext cx="1033113" cy="1033114"/>
            </a:xfrm>
            <a:prstGeom prst="rect">
              <a:avLst/>
            </a:prstGeom>
          </p:spPr>
        </p:pic>
        <p:pic>
          <p:nvPicPr>
            <p:cNvPr id="127" name="グラフィックス 126" descr="男性のプロフィール 単色塗りつぶし">
              <a:extLst>
                <a:ext uri="{FF2B5EF4-FFF2-40B4-BE49-F238E27FC236}">
                  <a16:creationId xmlns:a16="http://schemas.microsoft.com/office/drawing/2014/main" id="{578DCD2E-06E0-C5E4-003F-EEA3C7302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9438807" y="2558601"/>
              <a:ext cx="1163689" cy="1163690"/>
            </a:xfrm>
            <a:prstGeom prst="rect">
              <a:avLst/>
            </a:prstGeom>
          </p:spPr>
        </p:pic>
        <p:pic>
          <p:nvPicPr>
            <p:cNvPr id="128" name="グラフィックス 127" descr="男子生徒 枠線">
              <a:extLst>
                <a:ext uri="{FF2B5EF4-FFF2-40B4-BE49-F238E27FC236}">
                  <a16:creationId xmlns:a16="http://schemas.microsoft.com/office/drawing/2014/main" id="{D3D4F155-793F-9B7F-9BD7-687041894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857199" y="1232385"/>
              <a:ext cx="1013769" cy="1013770"/>
            </a:xfrm>
            <a:prstGeom prst="rect">
              <a:avLst/>
            </a:prstGeom>
          </p:spPr>
        </p:pic>
        <p:pic>
          <p:nvPicPr>
            <p:cNvPr id="129" name="グラフィックス 128" descr="女性のプロフィール 枠線">
              <a:extLst>
                <a:ext uri="{FF2B5EF4-FFF2-40B4-BE49-F238E27FC236}">
                  <a16:creationId xmlns:a16="http://schemas.microsoft.com/office/drawing/2014/main" id="{FD552CBA-BE89-35F7-8537-7C678FA42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638859" y="347868"/>
              <a:ext cx="1088607" cy="1088608"/>
            </a:xfrm>
            <a:prstGeom prst="rect">
              <a:avLst/>
            </a:prstGeom>
          </p:spPr>
        </p:pic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C5159A20-701E-0B4F-6A12-D201470AEA25}"/>
                </a:ext>
              </a:extLst>
            </p:cNvPr>
            <p:cNvSpPr txBox="1"/>
            <p:nvPr/>
          </p:nvSpPr>
          <p:spPr>
            <a:xfrm>
              <a:off x="16796179" y="1223585"/>
              <a:ext cx="2773965" cy="587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2800" b="1" dirty="0"/>
                <a:t>Olivia, female</a:t>
              </a:r>
              <a:endParaRPr kumimoji="1" lang="ja-JP" altLang="en-US" sz="4800" b="1" dirty="0"/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F24766D3-FB08-DB7F-5462-3EFF6E4234F9}"/>
                </a:ext>
              </a:extLst>
            </p:cNvPr>
            <p:cNvSpPr txBox="1"/>
            <p:nvPr/>
          </p:nvSpPr>
          <p:spPr>
            <a:xfrm>
              <a:off x="18397535" y="2065611"/>
              <a:ext cx="2623667" cy="587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2800" b="1" dirty="0"/>
                <a:t>Hunter, male</a:t>
              </a:r>
              <a:endParaRPr kumimoji="1" lang="ja-JP" altLang="en-US" sz="4800" b="1" dirty="0"/>
            </a:p>
          </p:txBody>
        </p: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9820210E-2A87-B938-6533-44B4139A6FD6}"/>
                </a:ext>
              </a:extLst>
            </p:cNvPr>
            <p:cNvSpPr txBox="1"/>
            <p:nvPr/>
          </p:nvSpPr>
          <p:spPr>
            <a:xfrm>
              <a:off x="18727466" y="3503880"/>
              <a:ext cx="2298023" cy="587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ja-JP" sz="2800" b="1" dirty="0"/>
                <a:t>Jack</a:t>
              </a:r>
              <a:r>
                <a:rPr kumimoji="1" lang="en-US" altLang="ja-JP" sz="2800" b="1" dirty="0"/>
                <a:t>, male</a:t>
              </a:r>
              <a:endParaRPr kumimoji="1" lang="ja-JP" altLang="en-US" sz="4800" b="1" dirty="0"/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D9B2D822-B203-AE9C-A4B0-6404FE0454E3}"/>
                </a:ext>
              </a:extLst>
            </p:cNvPr>
            <p:cNvSpPr txBox="1"/>
            <p:nvPr/>
          </p:nvSpPr>
          <p:spPr>
            <a:xfrm>
              <a:off x="13726862" y="2268638"/>
              <a:ext cx="2137125" cy="587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2800" b="1" dirty="0"/>
                <a:t>Max, male</a:t>
              </a:r>
              <a:endParaRPr kumimoji="1" lang="ja-JP" altLang="en-US" sz="4800" b="1" dirty="0"/>
            </a:p>
          </p:txBody>
        </p:sp>
        <p:sp>
          <p:nvSpPr>
            <p:cNvPr id="195" name="楕円 194">
              <a:extLst>
                <a:ext uri="{FF2B5EF4-FFF2-40B4-BE49-F238E27FC236}">
                  <a16:creationId xmlns:a16="http://schemas.microsoft.com/office/drawing/2014/main" id="{8FA72F91-985C-91BC-13C8-E9BA22FC0318}"/>
                </a:ext>
              </a:extLst>
            </p:cNvPr>
            <p:cNvSpPr/>
            <p:nvPr/>
          </p:nvSpPr>
          <p:spPr bwMode="auto">
            <a:xfrm>
              <a:off x="13176956" y="-488513"/>
              <a:ext cx="2669609" cy="8958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lang="ja-JP" altLang="en-US" sz="3600" b="1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生成画像</a:t>
              </a:r>
              <a:endParaRPr kumimoji="1" lang="ja-JP" altLang="en-US" sz="36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9CA6D34-BFA3-638A-C0A2-0998E05A8898}"/>
              </a:ext>
            </a:extLst>
          </p:cNvPr>
          <p:cNvSpPr txBox="1"/>
          <p:nvPr/>
        </p:nvSpPr>
        <p:spPr>
          <a:xfrm>
            <a:off x="-6823492" y="2564466"/>
            <a:ext cx="4288353" cy="594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3200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(a) </a:t>
            </a:r>
            <a:r>
              <a:rPr kumimoji="1" lang="ja-JP" altLang="en-US" sz="3200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開始から属性推定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3111D23-652B-A522-DBDC-4B0811643074}"/>
              </a:ext>
            </a:extLst>
          </p:cNvPr>
          <p:cNvSpPr txBox="1"/>
          <p:nvPr/>
        </p:nvSpPr>
        <p:spPr>
          <a:xfrm>
            <a:off x="1457752" y="2562344"/>
            <a:ext cx="4288353" cy="594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3200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(b) </a:t>
            </a:r>
            <a:r>
              <a:rPr kumimoji="1" lang="ja-JP" altLang="en-US" sz="3200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ゲストの名前認識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87B8C81-68B8-C40B-644D-A2E67F3F5A40}"/>
              </a:ext>
            </a:extLst>
          </p:cNvPr>
          <p:cNvSpPr txBox="1"/>
          <p:nvPr/>
        </p:nvSpPr>
        <p:spPr>
          <a:xfrm>
            <a:off x="10443764" y="2562344"/>
            <a:ext cx="2646878" cy="594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3200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(c) </a:t>
            </a:r>
            <a:r>
              <a:rPr kumimoji="1" lang="ja-JP" altLang="en-US" sz="3200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生成画像</a:t>
            </a:r>
          </a:p>
        </p:txBody>
      </p:sp>
    </p:spTree>
    <p:extLst>
      <p:ext uri="{BB962C8B-B14F-4D97-AF65-F5344CB8AC3E}">
        <p14:creationId xmlns:p14="http://schemas.microsoft.com/office/powerpoint/2010/main" val="600929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9AF457-91EB-89A9-D96F-231727FA1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2369401-E84F-AE00-4F4C-6E02BEC06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B1289AE-ED73-9858-5B59-28A5A5DFE7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18264" r="34548" b="16637"/>
          <a:stretch/>
        </p:blipFill>
        <p:spPr>
          <a:xfrm>
            <a:off x="2915816" y="3789040"/>
            <a:ext cx="1378649" cy="259018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E5D46A-20D8-B730-37E3-12F46B25BBBF}"/>
              </a:ext>
            </a:extLst>
          </p:cNvPr>
          <p:cNvSpPr/>
          <p:nvPr/>
        </p:nvSpPr>
        <p:spPr bwMode="auto">
          <a:xfrm>
            <a:off x="365972" y="3699861"/>
            <a:ext cx="806048" cy="259019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8" name="グラフィックス 7" descr="音声">
            <a:extLst>
              <a:ext uri="{FF2B5EF4-FFF2-40B4-BE49-F238E27FC236}">
                <a16:creationId xmlns:a16="http://schemas.microsoft.com/office/drawing/2014/main" id="{61195056-3212-36ED-54AC-88F480C91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4068" y="3388424"/>
            <a:ext cx="1296144" cy="1296144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14EB15A2-926F-B3D7-AAF9-F4FE1C139262}"/>
              </a:ext>
            </a:extLst>
          </p:cNvPr>
          <p:cNvSpPr/>
          <p:nvPr/>
        </p:nvSpPr>
        <p:spPr bwMode="auto">
          <a:xfrm rot="10800000">
            <a:off x="1336888" y="3835028"/>
            <a:ext cx="1378649" cy="639651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B10B1D7-53EE-FA9D-099D-3C79988BAC5F}"/>
              </a:ext>
            </a:extLst>
          </p:cNvPr>
          <p:cNvSpPr txBox="1"/>
          <p:nvPr/>
        </p:nvSpPr>
        <p:spPr>
          <a:xfrm>
            <a:off x="1336888" y="4825600"/>
            <a:ext cx="1439818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2400" dirty="0"/>
              <a:t>ROS</a:t>
            </a:r>
            <a:r>
              <a:rPr kumimoji="1" lang="ja-JP" altLang="en-US" sz="2400" dirty="0"/>
              <a:t>通信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7627395-FDE7-CF1F-6517-5B9D966C6918}"/>
              </a:ext>
            </a:extLst>
          </p:cNvPr>
          <p:cNvSpPr txBox="1"/>
          <p:nvPr/>
        </p:nvSpPr>
        <p:spPr>
          <a:xfrm>
            <a:off x="1140212" y="3170467"/>
            <a:ext cx="2031325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400" b="1" dirty="0"/>
              <a:t>音声ファイル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DA1A960-E293-4A01-219A-701B89E86862}"/>
              </a:ext>
            </a:extLst>
          </p:cNvPr>
          <p:cNvSpPr txBox="1"/>
          <p:nvPr/>
        </p:nvSpPr>
        <p:spPr>
          <a:xfrm>
            <a:off x="465066" y="4825601"/>
            <a:ext cx="607859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2400" b="1" dirty="0"/>
              <a:t>PC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834241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D2857F-BC6A-5C81-F4AD-61AF5FD5F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38DDEAC-8451-AA10-8C2A-E311CD541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A29472A-D4CC-B554-F6CD-437F202CF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62C2C38-5984-3322-C109-CE8F6B68E25E}"/>
              </a:ext>
            </a:extLst>
          </p:cNvPr>
          <p:cNvGrpSpPr/>
          <p:nvPr/>
        </p:nvGrpSpPr>
        <p:grpSpPr>
          <a:xfrm>
            <a:off x="2203451" y="4653096"/>
            <a:ext cx="3729394" cy="2667570"/>
            <a:chOff x="402991" y="-31581"/>
            <a:chExt cx="7910911" cy="5658538"/>
          </a:xfrm>
        </p:grpSpPr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6B92046C-4C68-EB0D-325D-740DC13B7165}"/>
                </a:ext>
              </a:extLst>
            </p:cNvPr>
            <p:cNvSpPr/>
            <p:nvPr/>
          </p:nvSpPr>
          <p:spPr bwMode="auto">
            <a:xfrm>
              <a:off x="1295636" y="1125251"/>
              <a:ext cx="6768752" cy="4501706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452C635A-0C31-4394-E170-33AAFBD91F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4274567" y="2341854"/>
              <a:ext cx="793302" cy="1490446"/>
            </a:xfrm>
            <a:prstGeom prst="rect">
              <a:avLst/>
            </a:prstGeom>
          </p:spPr>
        </p:pic>
        <p:pic>
          <p:nvPicPr>
            <p:cNvPr id="97" name="グラフィックス 96" descr="ユーザー 単色塗りつぶし">
              <a:extLst>
                <a:ext uri="{FF2B5EF4-FFF2-40B4-BE49-F238E27FC236}">
                  <a16:creationId xmlns:a16="http://schemas.microsoft.com/office/drawing/2014/main" id="{A5437741-0100-BB63-C8E7-974EA6691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49311" y="2431543"/>
              <a:ext cx="914400" cy="914400"/>
            </a:xfrm>
            <a:prstGeom prst="rect">
              <a:avLst/>
            </a:prstGeom>
          </p:spPr>
        </p:pic>
        <p:pic>
          <p:nvPicPr>
            <p:cNvPr id="98" name="グラフィックス 97" descr="男性のプロフィール 枠線">
              <a:extLst>
                <a:ext uri="{FF2B5EF4-FFF2-40B4-BE49-F238E27FC236}">
                  <a16:creationId xmlns:a16="http://schemas.microsoft.com/office/drawing/2014/main" id="{75A19523-0C7D-F1FD-89DD-88D683B9D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43808" y="295130"/>
              <a:ext cx="914400" cy="914400"/>
            </a:xfrm>
            <a:prstGeom prst="rect">
              <a:avLst/>
            </a:prstGeom>
          </p:spPr>
        </p:pic>
        <p:pic>
          <p:nvPicPr>
            <p:cNvPr id="99" name="グラフィックス 98" descr="男子生徒 枠線">
              <a:extLst>
                <a:ext uri="{FF2B5EF4-FFF2-40B4-BE49-F238E27FC236}">
                  <a16:creationId xmlns:a16="http://schemas.microsoft.com/office/drawing/2014/main" id="{BCB84B17-69C0-5241-B517-F6F9FF2F5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23528" y="2288494"/>
              <a:ext cx="914400" cy="914400"/>
            </a:xfrm>
            <a:prstGeom prst="rect">
              <a:avLst/>
            </a:prstGeom>
          </p:spPr>
        </p:pic>
        <p:pic>
          <p:nvPicPr>
            <p:cNvPr id="100" name="グラフィックス 99" descr="女性のプロフィール 枠線">
              <a:extLst>
                <a:ext uri="{FF2B5EF4-FFF2-40B4-BE49-F238E27FC236}">
                  <a16:creationId xmlns:a16="http://schemas.microsoft.com/office/drawing/2014/main" id="{E0D5B734-1C4A-3AF9-9369-1D14BECB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02578" y="1178551"/>
              <a:ext cx="914400" cy="914400"/>
            </a:xfrm>
            <a:prstGeom prst="rect">
              <a:avLst/>
            </a:prstGeom>
          </p:spPr>
        </p:pic>
        <p:pic>
          <p:nvPicPr>
            <p:cNvPr id="101" name="グラフィックス 100" descr="男性のプロフィール 単色塗りつぶし">
              <a:extLst>
                <a:ext uri="{FF2B5EF4-FFF2-40B4-BE49-F238E27FC236}">
                  <a16:creationId xmlns:a16="http://schemas.microsoft.com/office/drawing/2014/main" id="{05CCFA8A-35DE-7E9B-6166-81EC16CC2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72072" y="3567785"/>
              <a:ext cx="914400" cy="914400"/>
            </a:xfrm>
            <a:prstGeom prst="rect">
              <a:avLst/>
            </a:prstGeom>
          </p:spPr>
        </p:pic>
        <p:pic>
          <p:nvPicPr>
            <p:cNvPr id="102" name="グラフィックス 101" descr="男性のプロフィール 枠線">
              <a:extLst>
                <a:ext uri="{FF2B5EF4-FFF2-40B4-BE49-F238E27FC236}">
                  <a16:creationId xmlns:a16="http://schemas.microsoft.com/office/drawing/2014/main" id="{7FD2B5BC-2499-4F92-3A2F-9F6F5C2B4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50211" y="-31581"/>
              <a:ext cx="914400" cy="914400"/>
            </a:xfrm>
            <a:prstGeom prst="rect">
              <a:avLst/>
            </a:prstGeom>
          </p:spPr>
        </p:pic>
        <p:pic>
          <p:nvPicPr>
            <p:cNvPr id="103" name="グラフィックス 102" descr="男性のプロフィール 枠線">
              <a:extLst>
                <a:ext uri="{FF2B5EF4-FFF2-40B4-BE49-F238E27FC236}">
                  <a16:creationId xmlns:a16="http://schemas.microsoft.com/office/drawing/2014/main" id="{AE54B967-83F8-EB57-7EFD-24BF9E563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2991" y="1543982"/>
              <a:ext cx="914400" cy="914400"/>
            </a:xfrm>
            <a:prstGeom prst="rect">
              <a:avLst/>
            </a:prstGeom>
          </p:spPr>
        </p:pic>
        <p:cxnSp>
          <p:nvCxnSpPr>
            <p:cNvPr id="104" name="直線矢印コネクタ 103">
              <a:extLst>
                <a:ext uri="{FF2B5EF4-FFF2-40B4-BE49-F238E27FC236}">
                  <a16:creationId xmlns:a16="http://schemas.microsoft.com/office/drawing/2014/main" id="{D8D2A282-8094-B380-583A-D41610B88B76}"/>
                </a:ext>
              </a:extLst>
            </p:cNvPr>
            <p:cNvCxnSpPr>
              <a:cxnSpLocks/>
              <a:stCxn id="96" idx="0"/>
              <a:endCxn id="100" idx="2"/>
            </p:cNvCxnSpPr>
            <p:nvPr/>
          </p:nvCxnSpPr>
          <p:spPr>
            <a:xfrm flipV="1">
              <a:off x="4671218" y="2092951"/>
              <a:ext cx="1488560" cy="248903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65F93B2B-2B0F-B713-5A18-7F2B5B916960}"/>
                </a:ext>
              </a:extLst>
            </p:cNvPr>
            <p:cNvSpPr txBox="1"/>
            <p:nvPr/>
          </p:nvSpPr>
          <p:spPr>
            <a:xfrm>
              <a:off x="1944658" y="1655650"/>
              <a:ext cx="2707352" cy="79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>
                  <a:solidFill>
                    <a:srgbClr val="0070C0"/>
                  </a:solidFill>
                </a:rPr>
                <a:t>3. </a:t>
              </a:r>
              <a:r>
                <a:rPr kumimoji="1" lang="ja-JP" altLang="en-US" sz="1600" dirty="0">
                  <a:solidFill>
                    <a:srgbClr val="0070C0"/>
                  </a:solidFill>
                </a:rPr>
                <a:t>情報推定</a:t>
              </a:r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513765A7-4787-5482-E937-AA2D15C14F7A}"/>
                </a:ext>
              </a:extLst>
            </p:cNvPr>
            <p:cNvGrpSpPr/>
            <p:nvPr/>
          </p:nvGrpSpPr>
          <p:grpSpPr>
            <a:xfrm>
              <a:off x="4350651" y="384883"/>
              <a:ext cx="1669343" cy="1116401"/>
              <a:chOff x="4067084" y="629284"/>
              <a:chExt cx="1669343" cy="1116401"/>
            </a:xfrm>
          </p:grpSpPr>
          <p:sp>
            <p:nvSpPr>
              <p:cNvPr id="120" name="吹き出し: 円形 119">
                <a:extLst>
                  <a:ext uri="{FF2B5EF4-FFF2-40B4-BE49-F238E27FC236}">
                    <a16:creationId xmlns:a16="http://schemas.microsoft.com/office/drawing/2014/main" id="{EA37028E-0F80-AD4B-4092-4563E5480069}"/>
                  </a:ext>
                </a:extLst>
              </p:cNvPr>
              <p:cNvSpPr/>
              <p:nvPr/>
            </p:nvSpPr>
            <p:spPr bwMode="auto">
              <a:xfrm>
                <a:off x="4067084" y="697751"/>
                <a:ext cx="1669343" cy="952017"/>
              </a:xfrm>
              <a:prstGeom prst="wedgeEllipseCallou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121" name="テキスト ボックス 120">
                <a:extLst>
                  <a:ext uri="{FF2B5EF4-FFF2-40B4-BE49-F238E27FC236}">
                    <a16:creationId xmlns:a16="http://schemas.microsoft.com/office/drawing/2014/main" id="{DF2C7632-68C1-43DE-5147-37037031724F}"/>
                  </a:ext>
                </a:extLst>
              </p:cNvPr>
              <p:cNvSpPr txBox="1"/>
              <p:nvPr/>
            </p:nvSpPr>
            <p:spPr>
              <a:xfrm>
                <a:off x="4367285" y="629284"/>
                <a:ext cx="1044587" cy="11164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ja-JP" altLang="en-US" sz="1200" dirty="0"/>
                  <a:t>女性</a:t>
                </a:r>
                <a:endParaRPr kumimoji="1" lang="en-US" altLang="ja-JP" sz="1200" dirty="0"/>
              </a:p>
              <a:p>
                <a:pPr>
                  <a:lnSpc>
                    <a:spcPct val="120000"/>
                  </a:lnSpc>
                </a:pPr>
                <a:r>
                  <a:rPr kumimoji="1" lang="ja-JP" altLang="en-US" sz="1200" dirty="0"/>
                  <a:t>長髪</a:t>
                </a:r>
                <a:endParaRPr kumimoji="1" lang="en-US" altLang="ja-JP" sz="1200" dirty="0"/>
              </a:p>
            </p:txBody>
          </p:sp>
        </p:grp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6753BA31-D655-4978-94FE-9C28AAD10467}"/>
                </a:ext>
              </a:extLst>
            </p:cNvPr>
            <p:cNvCxnSpPr>
              <a:cxnSpLocks/>
              <a:stCxn id="96" idx="0"/>
              <a:endCxn id="99" idx="1"/>
            </p:cNvCxnSpPr>
            <p:nvPr/>
          </p:nvCxnSpPr>
          <p:spPr>
            <a:xfrm>
              <a:off x="4671218" y="2341854"/>
              <a:ext cx="2052310" cy="40384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矢印コネクタ 107">
              <a:extLst>
                <a:ext uri="{FF2B5EF4-FFF2-40B4-BE49-F238E27FC236}">
                  <a16:creationId xmlns:a16="http://schemas.microsoft.com/office/drawing/2014/main" id="{8DD5DF16-05F0-E181-E9B7-EBA05E44852E}"/>
                </a:ext>
              </a:extLst>
            </p:cNvPr>
            <p:cNvCxnSpPr>
              <a:cxnSpLocks/>
              <a:stCxn id="96" idx="0"/>
              <a:endCxn id="101" idx="1"/>
            </p:cNvCxnSpPr>
            <p:nvPr/>
          </p:nvCxnSpPr>
          <p:spPr>
            <a:xfrm>
              <a:off x="4671218" y="2341854"/>
              <a:ext cx="2200854" cy="168313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矢印コネクタ 108">
              <a:extLst>
                <a:ext uri="{FF2B5EF4-FFF2-40B4-BE49-F238E27FC236}">
                  <a16:creationId xmlns:a16="http://schemas.microsoft.com/office/drawing/2014/main" id="{F5265F30-F270-159B-00FD-3131D20A9FB5}"/>
                </a:ext>
              </a:extLst>
            </p:cNvPr>
            <p:cNvCxnSpPr>
              <a:cxnSpLocks/>
              <a:stCxn id="96" idx="0"/>
            </p:cNvCxnSpPr>
            <p:nvPr/>
          </p:nvCxnSpPr>
          <p:spPr>
            <a:xfrm flipH="1">
              <a:off x="2470364" y="2341854"/>
              <a:ext cx="2200854" cy="5707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8007D6E1-0FBC-F9CD-EFF6-ED5AE2094E91}"/>
                </a:ext>
              </a:extLst>
            </p:cNvPr>
            <p:cNvGrpSpPr/>
            <p:nvPr/>
          </p:nvGrpSpPr>
          <p:grpSpPr>
            <a:xfrm>
              <a:off x="1420568" y="3510319"/>
              <a:ext cx="1593250" cy="1116401"/>
              <a:chOff x="4067084" y="454942"/>
              <a:chExt cx="1593250" cy="1116401"/>
            </a:xfrm>
          </p:grpSpPr>
          <p:sp>
            <p:nvSpPr>
              <p:cNvPr id="118" name="吹き出し: 円形 117">
                <a:extLst>
                  <a:ext uri="{FF2B5EF4-FFF2-40B4-BE49-F238E27FC236}">
                    <a16:creationId xmlns:a16="http://schemas.microsoft.com/office/drawing/2014/main" id="{80B1E480-C115-C1E9-77FD-E914A97658B8}"/>
                  </a:ext>
                </a:extLst>
              </p:cNvPr>
              <p:cNvSpPr/>
              <p:nvPr/>
            </p:nvSpPr>
            <p:spPr bwMode="auto">
              <a:xfrm>
                <a:off x="4067084" y="512408"/>
                <a:ext cx="1593250" cy="948529"/>
              </a:xfrm>
              <a:prstGeom prst="wedgeEllipseCallout">
                <a:avLst>
                  <a:gd name="adj1" fmla="val -16442"/>
                  <a:gd name="adj2" fmla="val -72164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6CBE180F-DC42-A3A3-5589-38C608C36341}"/>
                  </a:ext>
                </a:extLst>
              </p:cNvPr>
              <p:cNvSpPr txBox="1"/>
              <p:nvPr/>
            </p:nvSpPr>
            <p:spPr>
              <a:xfrm>
                <a:off x="4338424" y="454942"/>
                <a:ext cx="1044586" cy="11164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ja-JP" altLang="en-US" sz="1200" dirty="0"/>
                  <a:t>男性</a:t>
                </a:r>
                <a:endParaRPr kumimoji="1" lang="en-US" altLang="ja-JP" sz="1200" dirty="0"/>
              </a:p>
              <a:p>
                <a:pPr>
                  <a:lnSpc>
                    <a:spcPct val="120000"/>
                  </a:lnSpc>
                </a:pPr>
                <a:r>
                  <a:rPr lang="ja-JP" altLang="en-US" sz="1200" dirty="0"/>
                  <a:t>短</a:t>
                </a:r>
                <a:r>
                  <a:rPr kumimoji="1" lang="ja-JP" altLang="en-US" sz="1200" dirty="0"/>
                  <a:t>髪</a:t>
                </a:r>
                <a:endParaRPr kumimoji="1" lang="en-US" altLang="ja-JP" sz="1200" dirty="0"/>
              </a:p>
            </p:txBody>
          </p:sp>
        </p:grp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7539AD3A-8901-E00C-E446-ACFBC1A457D8}"/>
                </a:ext>
              </a:extLst>
            </p:cNvPr>
            <p:cNvSpPr/>
            <p:nvPr/>
          </p:nvSpPr>
          <p:spPr bwMode="auto">
            <a:xfrm>
              <a:off x="1367645" y="1214705"/>
              <a:ext cx="1401993" cy="3753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kumimoji="1" lang="ja-JP" altLang="en-US" sz="10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フィールド</a:t>
              </a:r>
            </a:p>
          </p:txBody>
        </p:sp>
        <p:grpSp>
          <p:nvGrpSpPr>
            <p:cNvPr id="112" name="グループ化 111">
              <a:extLst>
                <a:ext uri="{FF2B5EF4-FFF2-40B4-BE49-F238E27FC236}">
                  <a16:creationId xmlns:a16="http://schemas.microsoft.com/office/drawing/2014/main" id="{784202DB-311C-5D55-2993-26C1A9BCEEF5}"/>
                </a:ext>
              </a:extLst>
            </p:cNvPr>
            <p:cNvGrpSpPr/>
            <p:nvPr/>
          </p:nvGrpSpPr>
          <p:grpSpPr>
            <a:xfrm>
              <a:off x="6644557" y="1029918"/>
              <a:ext cx="1669345" cy="1137360"/>
              <a:chOff x="4067082" y="512408"/>
              <a:chExt cx="1669345" cy="1137360"/>
            </a:xfrm>
          </p:grpSpPr>
          <p:sp>
            <p:nvSpPr>
              <p:cNvPr id="116" name="吹き出し: 円形 115">
                <a:extLst>
                  <a:ext uri="{FF2B5EF4-FFF2-40B4-BE49-F238E27FC236}">
                    <a16:creationId xmlns:a16="http://schemas.microsoft.com/office/drawing/2014/main" id="{18CD4AA6-D192-04E7-A4AA-AEBE112603C9}"/>
                  </a:ext>
                </a:extLst>
              </p:cNvPr>
              <p:cNvSpPr/>
              <p:nvPr/>
            </p:nvSpPr>
            <p:spPr bwMode="auto">
              <a:xfrm>
                <a:off x="4067082" y="512408"/>
                <a:ext cx="1669345" cy="1137360"/>
              </a:xfrm>
              <a:prstGeom prst="wedgeEllipseCallou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3000F940-F6B9-D0B6-C93B-E6CCB9B506B9}"/>
                  </a:ext>
                </a:extLst>
              </p:cNvPr>
              <p:cNvSpPr txBox="1"/>
              <p:nvPr/>
            </p:nvSpPr>
            <p:spPr>
              <a:xfrm>
                <a:off x="4379459" y="528366"/>
                <a:ext cx="1044587" cy="11164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sz="1200" dirty="0"/>
                  <a:t>男</a:t>
                </a:r>
                <a:r>
                  <a:rPr kumimoji="1" lang="ja-JP" altLang="en-US" sz="1200" dirty="0"/>
                  <a:t>性</a:t>
                </a:r>
                <a:endParaRPr kumimoji="1" lang="en-US" altLang="ja-JP" sz="1200" dirty="0"/>
              </a:p>
              <a:p>
                <a:pPr>
                  <a:lnSpc>
                    <a:spcPct val="120000"/>
                  </a:lnSpc>
                </a:pPr>
                <a:r>
                  <a:rPr lang="ja-JP" altLang="en-US" sz="1200" dirty="0"/>
                  <a:t>短</a:t>
                </a:r>
                <a:r>
                  <a:rPr kumimoji="1" lang="ja-JP" altLang="en-US" sz="1200" dirty="0"/>
                  <a:t>髪</a:t>
                </a:r>
                <a:endParaRPr kumimoji="1" lang="en-US" altLang="ja-JP" sz="1200" dirty="0"/>
              </a:p>
            </p:txBody>
          </p:sp>
        </p:grpSp>
        <p:grpSp>
          <p:nvGrpSpPr>
            <p:cNvPr id="113" name="グループ化 112">
              <a:extLst>
                <a:ext uri="{FF2B5EF4-FFF2-40B4-BE49-F238E27FC236}">
                  <a16:creationId xmlns:a16="http://schemas.microsoft.com/office/drawing/2014/main" id="{1E5AAE8A-C09B-B674-2A8E-E381CB7C2FDC}"/>
                </a:ext>
              </a:extLst>
            </p:cNvPr>
            <p:cNvGrpSpPr/>
            <p:nvPr/>
          </p:nvGrpSpPr>
          <p:grpSpPr>
            <a:xfrm>
              <a:off x="5395015" y="4331963"/>
              <a:ext cx="1909074" cy="1142626"/>
              <a:chOff x="4067082" y="512408"/>
              <a:chExt cx="1909074" cy="1142626"/>
            </a:xfrm>
          </p:grpSpPr>
          <p:sp>
            <p:nvSpPr>
              <p:cNvPr id="114" name="吹き出し: 円形 113">
                <a:extLst>
                  <a:ext uri="{FF2B5EF4-FFF2-40B4-BE49-F238E27FC236}">
                    <a16:creationId xmlns:a16="http://schemas.microsoft.com/office/drawing/2014/main" id="{A18F485B-E366-C661-4D9E-C08DEBE24ACE}"/>
                  </a:ext>
                </a:extLst>
              </p:cNvPr>
              <p:cNvSpPr/>
              <p:nvPr/>
            </p:nvSpPr>
            <p:spPr bwMode="auto">
              <a:xfrm>
                <a:off x="4067082" y="512408"/>
                <a:ext cx="1909074" cy="1137360"/>
              </a:xfrm>
              <a:prstGeom prst="wedgeEllipseCallout">
                <a:avLst>
                  <a:gd name="adj1" fmla="val 37842"/>
                  <a:gd name="adj2" fmla="val -51395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DB4BC784-3E3D-3137-D186-2A3B409D99E5}"/>
                  </a:ext>
                </a:extLst>
              </p:cNvPr>
              <p:cNvSpPr txBox="1"/>
              <p:nvPr/>
            </p:nvSpPr>
            <p:spPr>
              <a:xfrm>
                <a:off x="4484965" y="538633"/>
                <a:ext cx="1044587" cy="11164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sz="1200" dirty="0"/>
                  <a:t>男</a:t>
                </a:r>
                <a:r>
                  <a:rPr kumimoji="1" lang="ja-JP" altLang="en-US" sz="1200" dirty="0"/>
                  <a:t>性</a:t>
                </a:r>
                <a:endParaRPr kumimoji="1" lang="en-US" altLang="ja-JP" sz="1200" dirty="0"/>
              </a:p>
              <a:p>
                <a:pPr>
                  <a:lnSpc>
                    <a:spcPct val="120000"/>
                  </a:lnSpc>
                </a:pPr>
                <a:r>
                  <a:rPr kumimoji="1" lang="ja-JP" altLang="en-US" sz="1200" dirty="0"/>
                  <a:t>長髪</a:t>
                </a:r>
                <a:endParaRPr kumimoji="1" lang="en-US" altLang="ja-JP" sz="1200" dirty="0"/>
              </a:p>
            </p:txBody>
          </p:sp>
        </p:grpSp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68A6B7-EF8B-6D68-4720-A88ABE2125F6}"/>
              </a:ext>
            </a:extLst>
          </p:cNvPr>
          <p:cNvSpPr txBox="1"/>
          <p:nvPr/>
        </p:nvSpPr>
        <p:spPr>
          <a:xfrm>
            <a:off x="2665200" y="12917799"/>
            <a:ext cx="3526345" cy="340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ja-JP" sz="1400" dirty="0"/>
              <a:t>5. </a:t>
            </a:r>
            <a:r>
              <a:rPr kumimoji="1" lang="ja-JP" altLang="en-US" sz="1400" dirty="0"/>
              <a:t>フィールドの状況を一枚の画像で表現</a:t>
            </a: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73F46AD-29DC-567B-E0A9-B7A1E954AF11}"/>
              </a:ext>
            </a:extLst>
          </p:cNvPr>
          <p:cNvGrpSpPr/>
          <p:nvPr/>
        </p:nvGrpSpPr>
        <p:grpSpPr>
          <a:xfrm>
            <a:off x="2865485" y="11199108"/>
            <a:ext cx="3016872" cy="1696176"/>
            <a:chOff x="435845" y="4011780"/>
            <a:chExt cx="3465088" cy="1948176"/>
          </a:xfrm>
        </p:grpSpPr>
        <p:pic>
          <p:nvPicPr>
            <p:cNvPr id="86" name="図 85" descr="グラフ が含まれている画像&#10;&#10;自動的に生成された説明">
              <a:extLst>
                <a:ext uri="{FF2B5EF4-FFF2-40B4-BE49-F238E27FC236}">
                  <a16:creationId xmlns:a16="http://schemas.microsoft.com/office/drawing/2014/main" id="{F14538EB-8586-1D44-8D40-6617A9B07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3465" y="4011780"/>
              <a:ext cx="3409307" cy="1948176"/>
            </a:xfrm>
            <a:prstGeom prst="rect">
              <a:avLst/>
            </a:prstGeom>
          </p:spPr>
        </p:pic>
        <p:pic>
          <p:nvPicPr>
            <p:cNvPr id="87" name="グラフィックス 86" descr="ユーザー 単色塗りつぶし">
              <a:extLst>
                <a:ext uri="{FF2B5EF4-FFF2-40B4-BE49-F238E27FC236}">
                  <a16:creationId xmlns:a16="http://schemas.microsoft.com/office/drawing/2014/main" id="{303620E6-DCAF-B9CE-253A-2AF80B13F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1803" y="4591804"/>
              <a:ext cx="469251" cy="469251"/>
            </a:xfrm>
            <a:prstGeom prst="rect">
              <a:avLst/>
            </a:prstGeom>
          </p:spPr>
        </p:pic>
        <p:pic>
          <p:nvPicPr>
            <p:cNvPr id="88" name="グラフィックス 87" descr="男性のプロフィール 単色塗りつぶし">
              <a:extLst>
                <a:ext uri="{FF2B5EF4-FFF2-40B4-BE49-F238E27FC236}">
                  <a16:creationId xmlns:a16="http://schemas.microsoft.com/office/drawing/2014/main" id="{79257D8F-6B4B-6683-4E91-1D4CF2896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80163" y="5073108"/>
              <a:ext cx="528560" cy="528560"/>
            </a:xfrm>
            <a:prstGeom prst="rect">
              <a:avLst/>
            </a:prstGeom>
          </p:spPr>
        </p:pic>
        <p:pic>
          <p:nvPicPr>
            <p:cNvPr id="89" name="グラフィックス 88" descr="男子生徒 枠線">
              <a:extLst>
                <a:ext uri="{FF2B5EF4-FFF2-40B4-BE49-F238E27FC236}">
                  <a16:creationId xmlns:a16="http://schemas.microsoft.com/office/drawing/2014/main" id="{B767F789-1E59-3830-E9D0-C4ED54EFE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70201" y="4470727"/>
              <a:ext cx="460465" cy="460465"/>
            </a:xfrm>
            <a:prstGeom prst="rect">
              <a:avLst/>
            </a:prstGeom>
          </p:spPr>
        </p:pic>
        <p:pic>
          <p:nvPicPr>
            <p:cNvPr id="90" name="グラフィックス 89" descr="女性のプロフィール 枠線">
              <a:extLst>
                <a:ext uri="{FF2B5EF4-FFF2-40B4-BE49-F238E27FC236}">
                  <a16:creationId xmlns:a16="http://schemas.microsoft.com/office/drawing/2014/main" id="{2FF01A8F-BB94-0B7F-BE95-B909A987C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62607" y="4068970"/>
              <a:ext cx="494457" cy="494457"/>
            </a:xfrm>
            <a:prstGeom prst="rect">
              <a:avLst/>
            </a:prstGeom>
          </p:spPr>
        </p:pic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E9550F2B-1171-4CB8-2CA3-97C7C42F88AC}"/>
                </a:ext>
              </a:extLst>
            </p:cNvPr>
            <p:cNvSpPr txBox="1"/>
            <p:nvPr/>
          </p:nvSpPr>
          <p:spPr>
            <a:xfrm>
              <a:off x="1830754" y="4457015"/>
              <a:ext cx="1287340" cy="329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100" dirty="0"/>
                <a:t>Olivia, female</a:t>
              </a:r>
              <a:endParaRPr kumimoji="1" lang="ja-JP" altLang="en-US" sz="2000" dirty="0"/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BE23E81B-6CDB-BF36-EF3F-3ED1F394C431}"/>
                </a:ext>
              </a:extLst>
            </p:cNvPr>
            <p:cNvSpPr txBox="1"/>
            <p:nvPr/>
          </p:nvSpPr>
          <p:spPr>
            <a:xfrm>
              <a:off x="2595244" y="4818989"/>
              <a:ext cx="1246835" cy="329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100" dirty="0"/>
                <a:t>Hunter, male</a:t>
              </a:r>
              <a:endParaRPr kumimoji="1" lang="ja-JP" altLang="en-US" sz="2000" dirty="0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2FF15B37-7269-E7B3-01FB-B643DBB9C295}"/>
                </a:ext>
              </a:extLst>
            </p:cNvPr>
            <p:cNvSpPr txBox="1"/>
            <p:nvPr/>
          </p:nvSpPr>
          <p:spPr>
            <a:xfrm>
              <a:off x="2847179" y="5478912"/>
              <a:ext cx="1053754" cy="329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ja-JP" sz="1100" dirty="0"/>
                <a:t>Jack</a:t>
              </a:r>
              <a:r>
                <a:rPr kumimoji="1" lang="en-US" altLang="ja-JP" sz="1100" dirty="0"/>
                <a:t>,</a:t>
              </a:r>
              <a:r>
                <a:rPr lang="ja-JP" altLang="en-US" sz="1100" dirty="0"/>
                <a:t> </a:t>
              </a:r>
              <a:r>
                <a:rPr kumimoji="1" lang="en-US" altLang="ja-JP" sz="1100" dirty="0"/>
                <a:t>male</a:t>
              </a:r>
              <a:endParaRPr kumimoji="1" lang="ja-JP" altLang="en-US" sz="2000" dirty="0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17C84E0C-541E-3D4E-72A9-20F601B6EEA2}"/>
                </a:ext>
              </a:extLst>
            </p:cNvPr>
            <p:cNvSpPr txBox="1"/>
            <p:nvPr/>
          </p:nvSpPr>
          <p:spPr>
            <a:xfrm>
              <a:off x="435845" y="4948324"/>
              <a:ext cx="1025895" cy="329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100" dirty="0"/>
                <a:t>Max, male</a:t>
              </a:r>
              <a:endParaRPr kumimoji="1" lang="ja-JP" altLang="en-US" sz="2000" dirty="0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8AE1420-7901-1D5B-CD6F-F4E28E5110CA}"/>
              </a:ext>
            </a:extLst>
          </p:cNvPr>
          <p:cNvGrpSpPr/>
          <p:nvPr/>
        </p:nvGrpSpPr>
        <p:grpSpPr>
          <a:xfrm>
            <a:off x="4553150" y="1073897"/>
            <a:ext cx="3638340" cy="3221752"/>
            <a:chOff x="485701" y="27900"/>
            <a:chExt cx="3638340" cy="3221752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8B38967D-380D-94F1-8BCE-9041212CABE3}"/>
                </a:ext>
              </a:extLst>
            </p:cNvPr>
            <p:cNvGrpSpPr/>
            <p:nvPr/>
          </p:nvGrpSpPr>
          <p:grpSpPr>
            <a:xfrm>
              <a:off x="485701" y="294354"/>
              <a:ext cx="3638340" cy="2955298"/>
              <a:chOff x="306193" y="295130"/>
              <a:chExt cx="7758195" cy="6301715"/>
            </a:xfrm>
          </p:grpSpPr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0157AF62-94EC-F053-A6C3-01645D3B0571}"/>
                  </a:ext>
                </a:extLst>
              </p:cNvPr>
              <p:cNvSpPr/>
              <p:nvPr/>
            </p:nvSpPr>
            <p:spPr bwMode="auto">
              <a:xfrm>
                <a:off x="1295636" y="1125251"/>
                <a:ext cx="6768752" cy="4501706"/>
              </a:xfrm>
              <a:prstGeom prst="rect">
                <a:avLst/>
              </a:prstGeom>
              <a:solidFill>
                <a:schemeClr val="accent5">
                  <a:lumMod val="95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361950" indent="-361950"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  <a:buFont typeface="Wingdings" pitchFamily="2" charset="2"/>
                  <a:buChar char="l"/>
                </a:pPr>
                <a:endParaRPr kumimoji="1" lang="ja-JP" altLang="en-US" sz="20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9B2E214D-8FC2-B92E-C18E-636CC0FF2FE5}"/>
                  </a:ext>
                </a:extLst>
              </p:cNvPr>
              <p:cNvSpPr/>
              <p:nvPr/>
            </p:nvSpPr>
            <p:spPr bwMode="auto">
              <a:xfrm>
                <a:off x="1369557" y="1226523"/>
                <a:ext cx="1795695" cy="48180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r>
                  <a:rPr kumimoji="1" lang="ja-JP" altLang="en-US" sz="1200" dirty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フィールド</a:t>
                </a:r>
              </a:p>
            </p:txBody>
          </p:sp>
          <p:pic>
            <p:nvPicPr>
              <p:cNvPr id="65" name="図 64">
                <a:extLst>
                  <a:ext uri="{FF2B5EF4-FFF2-40B4-BE49-F238E27FC236}">
                    <a16:creationId xmlns:a16="http://schemas.microsoft.com/office/drawing/2014/main" id="{906ECD3A-9608-CA48-8C78-6229BDDEF2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762" t="18264" r="34548" b="16637"/>
              <a:stretch/>
            </p:blipFill>
            <p:spPr>
              <a:xfrm>
                <a:off x="4274567" y="2341854"/>
                <a:ext cx="793302" cy="1490446"/>
              </a:xfrm>
              <a:prstGeom prst="rect">
                <a:avLst/>
              </a:prstGeom>
            </p:spPr>
          </p:pic>
          <p:pic>
            <p:nvPicPr>
              <p:cNvPr id="66" name="図 65">
                <a:extLst>
                  <a:ext uri="{FF2B5EF4-FFF2-40B4-BE49-F238E27FC236}">
                    <a16:creationId xmlns:a16="http://schemas.microsoft.com/office/drawing/2014/main" id="{B03DA662-062A-0CFC-7BE0-09AA4D7E53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762" t="18264" r="34548" b="16637"/>
              <a:stretch/>
            </p:blipFill>
            <p:spPr>
              <a:xfrm>
                <a:off x="6326878" y="4514785"/>
                <a:ext cx="793302" cy="1490446"/>
              </a:xfrm>
              <a:prstGeom prst="rect">
                <a:avLst/>
              </a:prstGeom>
            </p:spPr>
          </p:pic>
          <p:cxnSp>
            <p:nvCxnSpPr>
              <p:cNvPr id="67" name="コネクタ: 曲線 66">
                <a:extLst>
                  <a:ext uri="{FF2B5EF4-FFF2-40B4-BE49-F238E27FC236}">
                    <a16:creationId xmlns:a16="http://schemas.microsoft.com/office/drawing/2014/main" id="{2E61404D-171B-7F82-1BF2-58FEAC8B2A75}"/>
                  </a:ext>
                </a:extLst>
              </p:cNvPr>
              <p:cNvCxnSpPr>
                <a:cxnSpLocks/>
                <a:stCxn id="66" idx="1"/>
                <a:endCxn id="65" idx="3"/>
              </p:cNvCxnSpPr>
              <p:nvPr/>
            </p:nvCxnSpPr>
            <p:spPr>
              <a:xfrm rot="10800000">
                <a:off x="5067870" y="3087078"/>
                <a:ext cx="1259009" cy="2172931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C6BD2EE-C3AD-7821-8EC2-779CA4144542}"/>
                  </a:ext>
                </a:extLst>
              </p:cNvPr>
              <p:cNvSpPr txBox="1"/>
              <p:nvPr/>
            </p:nvSpPr>
            <p:spPr>
              <a:xfrm>
                <a:off x="2323641" y="4463368"/>
                <a:ext cx="3576074" cy="725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ja-JP" sz="1400" dirty="0"/>
                  <a:t>1. </a:t>
                </a:r>
                <a:r>
                  <a:rPr kumimoji="1" lang="ja-JP" altLang="en-US" sz="1400" dirty="0"/>
                  <a:t>ナビゲーション</a:t>
                </a:r>
              </a:p>
            </p:txBody>
          </p:sp>
          <p:sp>
            <p:nvSpPr>
              <p:cNvPr id="69" name="テキスト ボックス 68">
                <a:extLst>
                  <a:ext uri="{FF2B5EF4-FFF2-40B4-BE49-F238E27FC236}">
                    <a16:creationId xmlns:a16="http://schemas.microsoft.com/office/drawing/2014/main" id="{D1AAD8FC-A26E-A278-7C85-2D2DE721B2EF}"/>
                  </a:ext>
                </a:extLst>
              </p:cNvPr>
              <p:cNvSpPr txBox="1"/>
              <p:nvPr/>
            </p:nvSpPr>
            <p:spPr>
              <a:xfrm>
                <a:off x="6005682" y="5947122"/>
                <a:ext cx="1706343" cy="649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ja-JP" altLang="en-US" sz="1200" dirty="0"/>
                  <a:t>開始位置</a:t>
                </a:r>
                <a:endParaRPr kumimoji="1" lang="ja-JP" altLang="en-US" sz="2000" dirty="0"/>
              </a:p>
            </p:txBody>
          </p:sp>
          <p:pic>
            <p:nvPicPr>
              <p:cNvPr id="70" name="グラフィックス 69" descr="ユーザー 単色塗りつぶし">
                <a:extLst>
                  <a:ext uri="{FF2B5EF4-FFF2-40B4-BE49-F238E27FC236}">
                    <a16:creationId xmlns:a16="http://schemas.microsoft.com/office/drawing/2014/main" id="{CF79FC78-91F1-7237-0F9D-1C32AB2D7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49311" y="24315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1" name="グラフィックス 70" descr="男性のプロフィール 枠線">
                <a:extLst>
                  <a:ext uri="{FF2B5EF4-FFF2-40B4-BE49-F238E27FC236}">
                    <a16:creationId xmlns:a16="http://schemas.microsoft.com/office/drawing/2014/main" id="{63E26B25-08C9-B54B-6E40-51FB35F20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43808" y="29513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2" name="グラフィックス 71" descr="男子生徒 枠線">
                <a:extLst>
                  <a:ext uri="{FF2B5EF4-FFF2-40B4-BE49-F238E27FC236}">
                    <a16:creationId xmlns:a16="http://schemas.microsoft.com/office/drawing/2014/main" id="{666297C2-277E-9FE4-9F7D-E72C738DB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723528" y="22884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3" name="グラフィックス 72" descr="女性のプロフィール 枠線">
                <a:extLst>
                  <a:ext uri="{FF2B5EF4-FFF2-40B4-BE49-F238E27FC236}">
                    <a16:creationId xmlns:a16="http://schemas.microsoft.com/office/drawing/2014/main" id="{129A06F0-F117-1EA3-0737-4381CC5D4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696575" y="117575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4" name="グラフィックス 73" descr="男性のプロフィール 単色塗りつぶし">
                <a:extLst>
                  <a:ext uri="{FF2B5EF4-FFF2-40B4-BE49-F238E27FC236}">
                    <a16:creationId xmlns:a16="http://schemas.microsoft.com/office/drawing/2014/main" id="{4B079EB8-6716-1E4E-3BDB-EA97832C3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876256" y="356777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5" name="グラフィックス 74" descr="男性のプロフィール 枠線">
                <a:extLst>
                  <a:ext uri="{FF2B5EF4-FFF2-40B4-BE49-F238E27FC236}">
                    <a16:creationId xmlns:a16="http://schemas.microsoft.com/office/drawing/2014/main" id="{E2EDD43B-9243-087F-2BF3-845AC91BD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02991" y="1543982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76" name="直線矢印コネクタ 75">
                <a:extLst>
                  <a:ext uri="{FF2B5EF4-FFF2-40B4-BE49-F238E27FC236}">
                    <a16:creationId xmlns:a16="http://schemas.microsoft.com/office/drawing/2014/main" id="{F340ACD9-A76B-211C-8B7C-17FEE502319C}"/>
                  </a:ext>
                </a:extLst>
              </p:cNvPr>
              <p:cNvCxnSpPr>
                <a:cxnSpLocks/>
                <a:endCxn id="70" idx="3"/>
              </p:cNvCxnSpPr>
              <p:nvPr/>
            </p:nvCxnSpPr>
            <p:spPr>
              <a:xfrm flipH="1">
                <a:off x="2463711" y="2431543"/>
                <a:ext cx="2086534" cy="457200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矢印コネクタ 76">
                <a:extLst>
                  <a:ext uri="{FF2B5EF4-FFF2-40B4-BE49-F238E27FC236}">
                    <a16:creationId xmlns:a16="http://schemas.microsoft.com/office/drawing/2014/main" id="{E2A738F7-F161-D0EE-4268-CACDC073AC56}"/>
                  </a:ext>
                </a:extLst>
              </p:cNvPr>
              <p:cNvCxnSpPr>
                <a:cxnSpLocks/>
                <a:endCxn id="73" idx="2"/>
              </p:cNvCxnSpPr>
              <p:nvPr/>
            </p:nvCxnSpPr>
            <p:spPr>
              <a:xfrm flipV="1">
                <a:off x="4562437" y="2090159"/>
                <a:ext cx="1591338" cy="341384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0D303DC2-F4E0-4987-B133-B1A3E4DDB32C}"/>
                  </a:ext>
                </a:extLst>
              </p:cNvPr>
              <p:cNvCxnSpPr>
                <a:cxnSpLocks/>
                <a:endCxn id="72" idx="1"/>
              </p:cNvCxnSpPr>
              <p:nvPr/>
            </p:nvCxnSpPr>
            <p:spPr>
              <a:xfrm>
                <a:off x="4572000" y="2431543"/>
                <a:ext cx="2151528" cy="314151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矢印コネクタ 78">
                <a:extLst>
                  <a:ext uri="{FF2B5EF4-FFF2-40B4-BE49-F238E27FC236}">
                    <a16:creationId xmlns:a16="http://schemas.microsoft.com/office/drawing/2014/main" id="{4C46515A-467E-D951-C5B6-DC85C7B44BF3}"/>
                  </a:ext>
                </a:extLst>
              </p:cNvPr>
              <p:cNvCxnSpPr>
                <a:cxnSpLocks/>
                <a:endCxn id="74" idx="1"/>
              </p:cNvCxnSpPr>
              <p:nvPr/>
            </p:nvCxnSpPr>
            <p:spPr>
              <a:xfrm>
                <a:off x="4572000" y="2431543"/>
                <a:ext cx="2304256" cy="1593431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矢印コネクタ 79">
                <a:extLst>
                  <a:ext uri="{FF2B5EF4-FFF2-40B4-BE49-F238E27FC236}">
                    <a16:creationId xmlns:a16="http://schemas.microsoft.com/office/drawing/2014/main" id="{A8994FAB-BE0C-D071-45FA-3EC8DABFC7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29619" y="1052736"/>
                <a:ext cx="1245845" cy="1378807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A2BFA499-E96F-2A23-45DB-59442E37648F}"/>
                  </a:ext>
                </a:extLst>
              </p:cNvPr>
              <p:cNvSpPr txBox="1"/>
              <p:nvPr/>
            </p:nvSpPr>
            <p:spPr>
              <a:xfrm>
                <a:off x="3290094" y="1041110"/>
                <a:ext cx="656971" cy="649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ja-JP" sz="1200" dirty="0"/>
                  <a:t>×</a:t>
                </a:r>
                <a:endParaRPr kumimoji="1" lang="ja-JP" altLang="en-US" sz="1200" dirty="0"/>
              </a:p>
            </p:txBody>
          </p:sp>
          <p:cxnSp>
            <p:nvCxnSpPr>
              <p:cNvPr id="82" name="直線矢印コネクタ 81">
                <a:extLst>
                  <a:ext uri="{FF2B5EF4-FFF2-40B4-BE49-F238E27FC236}">
                    <a16:creationId xmlns:a16="http://schemas.microsoft.com/office/drawing/2014/main" id="{1358A363-5CCC-54A8-FCE7-7981BA6A4C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1189" y="2083460"/>
                <a:ext cx="3494428" cy="349357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テキスト ボックス 82">
                <a:extLst>
                  <a:ext uri="{FF2B5EF4-FFF2-40B4-BE49-F238E27FC236}">
                    <a16:creationId xmlns:a16="http://schemas.microsoft.com/office/drawing/2014/main" id="{CE5E1F63-C3B6-0E88-C972-581719F7B855}"/>
                  </a:ext>
                </a:extLst>
              </p:cNvPr>
              <p:cNvSpPr txBox="1"/>
              <p:nvPr/>
            </p:nvSpPr>
            <p:spPr>
              <a:xfrm>
                <a:off x="1245491" y="1780846"/>
                <a:ext cx="701405" cy="725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ja-JP" sz="1400" dirty="0"/>
                  <a:t>×</a:t>
                </a:r>
                <a:endParaRPr kumimoji="1" lang="ja-JP" altLang="en-US" sz="1400" dirty="0"/>
              </a:p>
            </p:txBody>
          </p:sp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A9716541-0EEF-73C4-F81F-1C6B1070F864}"/>
                  </a:ext>
                </a:extLst>
              </p:cNvPr>
              <p:cNvSpPr txBox="1"/>
              <p:nvPr/>
            </p:nvSpPr>
            <p:spPr>
              <a:xfrm>
                <a:off x="1649807" y="3161635"/>
                <a:ext cx="2721535" cy="800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ja-JP" sz="1600" dirty="0">
                    <a:solidFill>
                      <a:srgbClr val="7030A0"/>
                    </a:solidFill>
                  </a:rPr>
                  <a:t>2. </a:t>
                </a:r>
                <a:r>
                  <a:rPr kumimoji="1" lang="ja-JP" altLang="en-US" sz="1600" dirty="0">
                    <a:solidFill>
                      <a:srgbClr val="7030A0"/>
                    </a:solidFill>
                  </a:rPr>
                  <a:t>人物認識</a:t>
                </a:r>
              </a:p>
            </p:txBody>
          </p:sp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80A9A6DC-8128-B3F6-191D-322A4073F632}"/>
                  </a:ext>
                </a:extLst>
              </p:cNvPr>
              <p:cNvSpPr txBox="1"/>
              <p:nvPr/>
            </p:nvSpPr>
            <p:spPr>
              <a:xfrm>
                <a:off x="306193" y="383588"/>
                <a:ext cx="2362629" cy="649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sz="1200" dirty="0"/>
                  <a:t>フィールド外</a:t>
                </a:r>
                <a:endParaRPr kumimoji="1" lang="ja-JP" altLang="en-US" sz="1200" dirty="0"/>
              </a:p>
            </p:txBody>
          </p:sp>
        </p:grpSp>
        <p:pic>
          <p:nvPicPr>
            <p:cNvPr id="62" name="グラフィックス 61" descr="男性のプロフィール 枠線">
              <a:extLst>
                <a:ext uri="{FF2B5EF4-FFF2-40B4-BE49-F238E27FC236}">
                  <a16:creationId xmlns:a16="http://schemas.microsoft.com/office/drawing/2014/main" id="{7E0FF301-49C6-5881-41B8-330CCD969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32701" y="27900"/>
              <a:ext cx="431070" cy="431070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AB8D6DF2-27F0-454E-72AB-F29AFA1D265A}"/>
              </a:ext>
            </a:extLst>
          </p:cNvPr>
          <p:cNvGrpSpPr/>
          <p:nvPr/>
        </p:nvGrpSpPr>
        <p:grpSpPr>
          <a:xfrm>
            <a:off x="2379266" y="7850008"/>
            <a:ext cx="3613582" cy="2680967"/>
            <a:chOff x="4813555" y="2998815"/>
            <a:chExt cx="3613582" cy="2680967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6211531A-7D82-4D9E-D2AB-D37561F1516E}"/>
                </a:ext>
              </a:extLst>
            </p:cNvPr>
            <p:cNvSpPr/>
            <p:nvPr/>
          </p:nvSpPr>
          <p:spPr bwMode="auto">
            <a:xfrm>
              <a:off x="5234580" y="3556502"/>
              <a:ext cx="3192557" cy="2123280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2E2B529C-A31A-D651-E615-866D7218A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6643488" y="4133641"/>
              <a:ext cx="374170" cy="702985"/>
            </a:xfrm>
            <a:prstGeom prst="rect">
              <a:avLst/>
            </a:prstGeom>
          </p:spPr>
        </p:pic>
        <p:pic>
          <p:nvPicPr>
            <p:cNvPr id="16" name="グラフィックス 15" descr="ユーザー 単色塗りつぶし">
              <a:extLst>
                <a:ext uri="{FF2B5EF4-FFF2-40B4-BE49-F238E27FC236}">
                  <a16:creationId xmlns:a16="http://schemas.microsoft.com/office/drawing/2014/main" id="{FF8D8775-23B5-0939-3998-8AC401A52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54229" y="4172630"/>
              <a:ext cx="431287" cy="431287"/>
            </a:xfrm>
            <a:prstGeom prst="rect">
              <a:avLst/>
            </a:prstGeom>
          </p:spPr>
        </p:pic>
        <p:pic>
          <p:nvPicPr>
            <p:cNvPr id="17" name="グラフィックス 16" descr="男子生徒 枠線">
              <a:extLst>
                <a:ext uri="{FF2B5EF4-FFF2-40B4-BE49-F238E27FC236}">
                  <a16:creationId xmlns:a16="http://schemas.microsoft.com/office/drawing/2014/main" id="{7BC9737E-DE68-1D6D-1A6A-21BA37C76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94706" y="4105159"/>
              <a:ext cx="431287" cy="431287"/>
            </a:xfrm>
            <a:prstGeom prst="rect">
              <a:avLst/>
            </a:prstGeom>
          </p:spPr>
        </p:pic>
        <p:pic>
          <p:nvPicPr>
            <p:cNvPr id="18" name="グラフィックス 17" descr="女性のプロフィール 枠線">
              <a:extLst>
                <a:ext uri="{FF2B5EF4-FFF2-40B4-BE49-F238E27FC236}">
                  <a16:creationId xmlns:a16="http://schemas.microsoft.com/office/drawing/2014/main" id="{2AB553A9-9736-5D19-C809-83806A72D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163" y="3581642"/>
              <a:ext cx="431287" cy="431287"/>
            </a:xfrm>
            <a:prstGeom prst="rect">
              <a:avLst/>
            </a:prstGeom>
          </p:spPr>
        </p:pic>
        <p:pic>
          <p:nvPicPr>
            <p:cNvPr id="19" name="グラフィックス 18" descr="男性のプロフィール 単色塗りつぶし">
              <a:extLst>
                <a:ext uri="{FF2B5EF4-FFF2-40B4-BE49-F238E27FC236}">
                  <a16:creationId xmlns:a16="http://schemas.microsoft.com/office/drawing/2014/main" id="{28F3163F-CF8B-7B57-B1EF-32105C23F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66741" y="4708546"/>
              <a:ext cx="431287" cy="431287"/>
            </a:xfrm>
            <a:prstGeom prst="rect">
              <a:avLst/>
            </a:prstGeom>
          </p:spPr>
        </p:pic>
        <p:pic>
          <p:nvPicPr>
            <p:cNvPr id="20" name="グラフィックス 19" descr="男性のプロフィール 枠線">
              <a:extLst>
                <a:ext uri="{FF2B5EF4-FFF2-40B4-BE49-F238E27FC236}">
                  <a16:creationId xmlns:a16="http://schemas.microsoft.com/office/drawing/2014/main" id="{341955C4-44BF-7312-9AFE-E040EAE3D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13555" y="3754002"/>
              <a:ext cx="431287" cy="431287"/>
            </a:xfrm>
            <a:prstGeom prst="rect">
              <a:avLst/>
            </a:prstGeom>
          </p:spPr>
        </p:pic>
        <p:cxnSp>
          <p:nvCxnSpPr>
            <p:cNvPr id="21" name="コネクタ: 曲線 20">
              <a:extLst>
                <a:ext uri="{FF2B5EF4-FFF2-40B4-BE49-F238E27FC236}">
                  <a16:creationId xmlns:a16="http://schemas.microsoft.com/office/drawing/2014/main" id="{F74A32FE-CA68-4128-87CB-AFF2839FACDE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6899938" y="4012929"/>
              <a:ext cx="628868" cy="80022"/>
            </a:xfrm>
            <a:prstGeom prst="curvedConnector2">
              <a:avLst/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コネクタ: 曲線 21">
              <a:extLst>
                <a:ext uri="{FF2B5EF4-FFF2-40B4-BE49-F238E27FC236}">
                  <a16:creationId xmlns:a16="http://schemas.microsoft.com/office/drawing/2014/main" id="{03C7CB3A-924B-7969-0F22-CD62312D08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023" y="4337421"/>
              <a:ext cx="707680" cy="13585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コネクタ: 曲線 22">
              <a:extLst>
                <a:ext uri="{FF2B5EF4-FFF2-40B4-BE49-F238E27FC236}">
                  <a16:creationId xmlns:a16="http://schemas.microsoft.com/office/drawing/2014/main" id="{F6E50128-2F65-AB7B-57F7-4B6DEC8F32BA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6915767" y="4801774"/>
              <a:ext cx="950974" cy="122415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コネクタ: 曲線 23">
              <a:extLst>
                <a:ext uri="{FF2B5EF4-FFF2-40B4-BE49-F238E27FC236}">
                  <a16:creationId xmlns:a16="http://schemas.microsoft.com/office/drawing/2014/main" id="{70F8201D-390D-C575-CFEE-B7EA4282FCCC}"/>
                </a:ext>
              </a:extLst>
            </p:cNvPr>
            <p:cNvCxnSpPr>
              <a:cxnSpLocks/>
              <a:stCxn id="15" idx="1"/>
              <a:endCxn id="16" idx="0"/>
            </p:cNvCxnSpPr>
            <p:nvPr/>
          </p:nvCxnSpPr>
          <p:spPr>
            <a:xfrm rot="10800000">
              <a:off x="5569873" y="4172630"/>
              <a:ext cx="1073615" cy="312504"/>
            </a:xfrm>
            <a:prstGeom prst="curvedConnector4">
              <a:avLst>
                <a:gd name="adj1" fmla="val 39957"/>
                <a:gd name="adj2" fmla="val 134503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E97858BD-1E82-3C91-441D-4E8F0158B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7734337" y="4999707"/>
              <a:ext cx="198760" cy="373428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B18A129E-BA2F-B5CD-CAEB-6E3FC5529F97}"/>
                </a:ext>
              </a:extLst>
            </p:cNvPr>
            <p:cNvSpPr txBox="1"/>
            <p:nvPr/>
          </p:nvSpPr>
          <p:spPr>
            <a:xfrm>
              <a:off x="6407572" y="4960640"/>
              <a:ext cx="1276311" cy="3754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>
                  <a:solidFill>
                    <a:schemeClr val="accent2">
                      <a:lumMod val="50000"/>
                    </a:schemeClr>
                  </a:solidFill>
                </a:rPr>
                <a:t>4. </a:t>
              </a:r>
              <a:r>
                <a:rPr kumimoji="1" lang="ja-JP" altLang="en-US" sz="1600" dirty="0">
                  <a:solidFill>
                    <a:schemeClr val="accent2">
                      <a:lumMod val="50000"/>
                    </a:schemeClr>
                  </a:solidFill>
                </a:rPr>
                <a:t>音声認識</a:t>
              </a:r>
            </a:p>
          </p:txBody>
        </p:sp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3A4E9FBD-F818-5D17-5B46-61DFE7DE3C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7628341" y="4366581"/>
              <a:ext cx="193296" cy="363162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0B6DED2D-77F6-1229-5812-F842A3154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7154590" y="3715217"/>
              <a:ext cx="193296" cy="363162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652A2795-D912-6534-6691-274E2E693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 flipH="1">
              <a:off x="5729838" y="4317905"/>
              <a:ext cx="199272" cy="374390"/>
            </a:xfrm>
            <a:prstGeom prst="rect">
              <a:avLst/>
            </a:prstGeom>
          </p:spPr>
        </p:pic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2722F340-0396-EFB7-7111-9BC9DB87A231}"/>
                </a:ext>
              </a:extLst>
            </p:cNvPr>
            <p:cNvSpPr txBox="1"/>
            <p:nvPr/>
          </p:nvSpPr>
          <p:spPr>
            <a:xfrm>
              <a:off x="7809776" y="4522908"/>
              <a:ext cx="50687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200" dirty="0"/>
                <a:t>Jack</a:t>
              </a:r>
            </a:p>
          </p:txBody>
        </p: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FDDF9080-E4F7-76D8-49DD-08FFF8EFDCCC}"/>
                </a:ext>
              </a:extLst>
            </p:cNvPr>
            <p:cNvGrpSpPr/>
            <p:nvPr/>
          </p:nvGrpSpPr>
          <p:grpSpPr>
            <a:xfrm flipH="1">
              <a:off x="7888748" y="4766917"/>
              <a:ext cx="105611" cy="219310"/>
              <a:chOff x="4608004" y="5841268"/>
              <a:chExt cx="220698" cy="458299"/>
            </a:xfrm>
          </p:grpSpPr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1E256277-6A8E-FB5E-C973-75976408BD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0AF49DAE-9BE4-2F7D-C01D-88788188E6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>
                <a:extLst>
                  <a:ext uri="{FF2B5EF4-FFF2-40B4-BE49-F238E27FC236}">
                    <a16:creationId xmlns:a16="http://schemas.microsoft.com/office/drawing/2014/main" id="{935B183A-5288-2E12-8B91-E8C7238F0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1CC56031-AF11-D33F-FAF6-840D513CA8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9C146A9E-0131-3B47-3050-A89540F39E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33242369-E5AF-7782-D596-5706C4CDCCF0}"/>
                </a:ext>
              </a:extLst>
            </p:cNvPr>
            <p:cNvGrpSpPr/>
            <p:nvPr/>
          </p:nvGrpSpPr>
          <p:grpSpPr>
            <a:xfrm flipH="1">
              <a:off x="7813936" y="4156422"/>
              <a:ext cx="105611" cy="219310"/>
              <a:chOff x="4608004" y="5841268"/>
              <a:chExt cx="220698" cy="458299"/>
            </a:xfrm>
          </p:grpSpPr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C23ED295-0853-ABD7-7357-82A736CEC3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1F3E9FDD-08FB-E5E8-0940-8383C3CA56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F7FB9309-8979-0064-3254-8FEE990AD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3B89868B-984C-7D8D-AD6E-8A7E96422A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C952AFE2-954D-021A-BB4E-242AFB6586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0CF0D9B5-D80E-6CC2-7FFA-178DEC844746}"/>
                </a:ext>
              </a:extLst>
            </p:cNvPr>
            <p:cNvSpPr txBox="1"/>
            <p:nvPr/>
          </p:nvSpPr>
          <p:spPr>
            <a:xfrm>
              <a:off x="7683883" y="3903410"/>
              <a:ext cx="69762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200" dirty="0"/>
                <a:t>Hunter</a:t>
              </a:r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63459E7-64BA-2CFA-9A9C-6E0689E95DF8}"/>
                </a:ext>
              </a:extLst>
            </p:cNvPr>
            <p:cNvSpPr txBox="1"/>
            <p:nvPr/>
          </p:nvSpPr>
          <p:spPr>
            <a:xfrm>
              <a:off x="7249268" y="3315223"/>
              <a:ext cx="59343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200" dirty="0"/>
                <a:t>Olivia</a:t>
              </a:r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118EC12A-F217-5DAD-BC4F-B4F12C5AD2BA}"/>
                </a:ext>
              </a:extLst>
            </p:cNvPr>
            <p:cNvGrpSpPr/>
            <p:nvPr/>
          </p:nvGrpSpPr>
          <p:grpSpPr>
            <a:xfrm flipH="1">
              <a:off x="7311957" y="3606400"/>
              <a:ext cx="105611" cy="219310"/>
              <a:chOff x="4608004" y="5841268"/>
              <a:chExt cx="220698" cy="458299"/>
            </a:xfrm>
          </p:grpSpPr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DF40C1BF-00D2-50F6-F0DD-D1CBF22F1B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00BA1E8E-8FDC-DB94-FD19-D12275CE1F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D16178FD-7B4F-C192-EA8A-9C3225A53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コネクタ 48">
                <a:extLst>
                  <a:ext uri="{FF2B5EF4-FFF2-40B4-BE49-F238E27FC236}">
                    <a16:creationId xmlns:a16="http://schemas.microsoft.com/office/drawing/2014/main" id="{75F447A4-5554-5A90-D96F-5FCA094664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>
                <a:extLst>
                  <a:ext uri="{FF2B5EF4-FFF2-40B4-BE49-F238E27FC236}">
                    <a16:creationId xmlns:a16="http://schemas.microsoft.com/office/drawing/2014/main" id="{CBC62391-30A8-9857-5223-C98920FAE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2F8DA2FE-D255-EC8A-A420-800CA02EC898}"/>
                </a:ext>
              </a:extLst>
            </p:cNvPr>
            <p:cNvGrpSpPr/>
            <p:nvPr/>
          </p:nvGrpSpPr>
          <p:grpSpPr>
            <a:xfrm>
              <a:off x="5655769" y="4208109"/>
              <a:ext cx="100245" cy="208168"/>
              <a:chOff x="4608004" y="5841268"/>
              <a:chExt cx="220698" cy="458299"/>
            </a:xfrm>
          </p:grpSpPr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48352CD4-61E8-DEEB-E0C7-A4E48DEF8E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6E2B713F-9373-590A-F388-69B84593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989961A3-AAA0-D946-4902-3C5FDC64F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7B515B0B-CA86-ACF0-1711-2BE5EC617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EC60E0-BB5C-6912-101D-A89B36F0DF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A42CA426-EAF6-69CD-4CB2-867A3E848111}"/>
                </a:ext>
              </a:extLst>
            </p:cNvPr>
            <p:cNvSpPr txBox="1"/>
            <p:nvPr/>
          </p:nvSpPr>
          <p:spPr>
            <a:xfrm>
              <a:off x="5328306" y="3845326"/>
              <a:ext cx="487634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200" dirty="0"/>
                <a:t>Max</a:t>
              </a: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E80DB5DD-0A71-A8E6-1113-F1AFB57FEDDA}"/>
                </a:ext>
              </a:extLst>
            </p:cNvPr>
            <p:cNvSpPr/>
            <p:nvPr/>
          </p:nvSpPr>
          <p:spPr bwMode="auto">
            <a:xfrm>
              <a:off x="5268543" y="3598739"/>
              <a:ext cx="661265" cy="1769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kumimoji="1" lang="ja-JP" altLang="en-US" sz="10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フィールド</a:t>
              </a:r>
            </a:p>
          </p:txBody>
        </p:sp>
        <p:pic>
          <p:nvPicPr>
            <p:cNvPr id="39" name="グラフィックス 38" descr="男性のプロフィール 枠線">
              <a:extLst>
                <a:ext uri="{FF2B5EF4-FFF2-40B4-BE49-F238E27FC236}">
                  <a16:creationId xmlns:a16="http://schemas.microsoft.com/office/drawing/2014/main" id="{2056AE00-41E4-2876-0C7A-E4EB96EA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26225" y="3152834"/>
              <a:ext cx="431070" cy="431070"/>
            </a:xfrm>
            <a:prstGeom prst="rect">
              <a:avLst/>
            </a:prstGeom>
          </p:spPr>
        </p:pic>
        <p:pic>
          <p:nvPicPr>
            <p:cNvPr id="40" name="グラフィックス 39" descr="男性のプロフィール 枠線">
              <a:extLst>
                <a:ext uri="{FF2B5EF4-FFF2-40B4-BE49-F238E27FC236}">
                  <a16:creationId xmlns:a16="http://schemas.microsoft.com/office/drawing/2014/main" id="{7A686708-24D8-A203-1392-2DEEF39BB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46389" y="2998815"/>
              <a:ext cx="431070" cy="431070"/>
            </a:xfrm>
            <a:prstGeom prst="rect">
              <a:avLst/>
            </a:prstGeom>
          </p:spPr>
        </p:pic>
      </p:grpSp>
      <p:sp>
        <p:nvSpPr>
          <p:cNvPr id="11" name="矢印: 右 10">
            <a:extLst>
              <a:ext uri="{FF2B5EF4-FFF2-40B4-BE49-F238E27FC236}">
                <a16:creationId xmlns:a16="http://schemas.microsoft.com/office/drawing/2014/main" id="{DE632D07-E5D0-CC26-F7B0-56F703CC9425}"/>
              </a:ext>
            </a:extLst>
          </p:cNvPr>
          <p:cNvSpPr/>
          <p:nvPr/>
        </p:nvSpPr>
        <p:spPr bwMode="auto">
          <a:xfrm rot="5400000">
            <a:off x="3917757" y="4117608"/>
            <a:ext cx="536599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1F597204-1993-681D-DC53-AEA2BF4AECA3}"/>
              </a:ext>
            </a:extLst>
          </p:cNvPr>
          <p:cNvSpPr/>
          <p:nvPr/>
        </p:nvSpPr>
        <p:spPr bwMode="auto">
          <a:xfrm rot="5400000">
            <a:off x="3897492" y="7506185"/>
            <a:ext cx="536599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9EC28893-8BB4-3281-63D2-E69E5593AC94}"/>
              </a:ext>
            </a:extLst>
          </p:cNvPr>
          <p:cNvSpPr/>
          <p:nvPr/>
        </p:nvSpPr>
        <p:spPr bwMode="auto">
          <a:xfrm rot="5400000">
            <a:off x="3955033" y="10615280"/>
            <a:ext cx="536599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8810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RoboCup@Home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D05AD78F-3549-5203-17E9-7B493CC106D0}"/>
              </a:ext>
            </a:extLst>
          </p:cNvPr>
          <p:cNvGrpSpPr/>
          <p:nvPr/>
        </p:nvGrpSpPr>
        <p:grpSpPr>
          <a:xfrm>
            <a:off x="179512" y="1263839"/>
            <a:ext cx="6413340" cy="5310129"/>
            <a:chOff x="76281" y="1253271"/>
            <a:chExt cx="6413340" cy="531012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D62DCA6-B15E-D576-04F2-1FFBEFEEA6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13" t="9863" r="7773" b="12902"/>
            <a:stretch/>
          </p:blipFill>
          <p:spPr>
            <a:xfrm>
              <a:off x="240061" y="1266635"/>
              <a:ext cx="6249560" cy="5296765"/>
            </a:xfrm>
            <a:prstGeom prst="rect">
              <a:avLst/>
            </a:prstGeom>
          </p:spPr>
        </p:pic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75EBA1CA-036F-CBF3-AD26-BA23BF6DE26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1875972" y="1851187"/>
              <a:ext cx="877163" cy="256015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8929EE9E-F9A7-B4C5-8DF1-6397E798E1A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875972" y="1437937"/>
              <a:ext cx="965032" cy="515444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6E28D7B-7D1C-45F7-9F81-5AE4CBD526E8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1875972" y="2399961"/>
              <a:ext cx="902016" cy="26764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EEDBC6E6-02A3-0012-0280-243094F51002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1870091" y="5229864"/>
              <a:ext cx="1519965" cy="113389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AA4BB1DA-B001-7981-E864-4D3ABA9C165F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876774" y="5798396"/>
              <a:ext cx="685190" cy="142314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0BA9AD50-AF1B-6588-4869-91C0A7CC4EBF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866198" y="3010436"/>
              <a:ext cx="2404389" cy="576105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F334AD3B-3624-9A93-EE4D-2EFE95A280F6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1892029" y="4502845"/>
              <a:ext cx="1678047" cy="129562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1AC8C8FA-03F3-8DE3-BF1A-2AD24A138415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1876774" y="4193717"/>
              <a:ext cx="1600015" cy="162983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419BD979-F405-E659-DB4B-A98CA7DCFC3C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1863198" y="3450366"/>
              <a:ext cx="687292" cy="612549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9C9428B2-FAAA-6C69-F2B6-6C9E7974BA82}"/>
                </a:ext>
              </a:extLst>
            </p:cNvPr>
            <p:cNvSpPr txBox="1"/>
            <p:nvPr/>
          </p:nvSpPr>
          <p:spPr>
            <a:xfrm>
              <a:off x="247000" y="1666521"/>
              <a:ext cx="1628972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RGB-D</a:t>
              </a:r>
              <a:r>
                <a:rPr kumimoji="1" lang="ja-JP" altLang="en-US" dirty="0"/>
                <a:t>カメラ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08D431BA-325F-5E56-33A6-957DB043BAE2}"/>
                </a:ext>
              </a:extLst>
            </p:cNvPr>
            <p:cNvSpPr txBox="1"/>
            <p:nvPr/>
          </p:nvSpPr>
          <p:spPr>
            <a:xfrm>
              <a:off x="998809" y="1253271"/>
              <a:ext cx="877163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マイク</a:t>
              </a: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10DD5B-7F29-CF4F-BC45-BC6E01FBEA7C}"/>
                </a:ext>
              </a:extLst>
            </p:cNvPr>
            <p:cNvSpPr txBox="1"/>
            <p:nvPr/>
          </p:nvSpPr>
          <p:spPr>
            <a:xfrm>
              <a:off x="306312" y="2103559"/>
              <a:ext cx="1569660" cy="64633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dirty="0"/>
                <a:t>ヘッド</a:t>
              </a:r>
              <a:endParaRPr kumimoji="1" lang="en-US" altLang="ja-JP" dirty="0"/>
            </a:p>
            <a:p>
              <a:pPr algn="ctr"/>
              <a:r>
                <a:rPr kumimoji="1" lang="ja-JP" altLang="en-US" dirty="0"/>
                <a:t>ディスプレイ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013F1605-13F1-0F9B-3F12-D7E234B30D89}"/>
                </a:ext>
              </a:extLst>
            </p:cNvPr>
            <p:cNvSpPr txBox="1"/>
            <p:nvPr/>
          </p:nvSpPr>
          <p:spPr>
            <a:xfrm>
              <a:off x="531263" y="4906698"/>
              <a:ext cx="1338828" cy="64633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dirty="0"/>
                <a:t>測域センサ</a:t>
              </a:r>
              <a:endParaRPr kumimoji="1" lang="en-US" altLang="ja-JP" dirty="0"/>
            </a:p>
            <a:p>
              <a:pPr algn="ctr"/>
              <a:r>
                <a:rPr kumimoji="1" lang="ja-JP" altLang="en-US" dirty="0"/>
                <a:t>（</a:t>
              </a:r>
              <a:r>
                <a:rPr kumimoji="1" lang="en-US" altLang="ja-JP" dirty="0"/>
                <a:t>LRF</a:t>
              </a:r>
              <a:r>
                <a:rPr kumimoji="1" lang="ja-JP" altLang="en-US" dirty="0"/>
                <a:t>）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6BA27C9-61E1-4214-CF8E-9B7A1574E094}"/>
                </a:ext>
              </a:extLst>
            </p:cNvPr>
            <p:cNvSpPr txBox="1"/>
            <p:nvPr/>
          </p:nvSpPr>
          <p:spPr>
            <a:xfrm>
              <a:off x="76281" y="5613730"/>
              <a:ext cx="1800493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全方向移動台車</a:t>
              </a: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572D90-64CE-0214-3F8B-295DE6C3E4FF}"/>
                </a:ext>
              </a:extLst>
            </p:cNvPr>
            <p:cNvSpPr txBox="1"/>
            <p:nvPr/>
          </p:nvSpPr>
          <p:spPr>
            <a:xfrm>
              <a:off x="509736" y="2825770"/>
              <a:ext cx="1356462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RGB</a:t>
              </a:r>
              <a:r>
                <a:rPr kumimoji="1" lang="ja-JP" altLang="en-US" dirty="0"/>
                <a:t>カメラ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BBEF9622-D804-D4CD-7798-F3E7A2799E4D}"/>
                </a:ext>
              </a:extLst>
            </p:cNvPr>
            <p:cNvSpPr txBox="1"/>
            <p:nvPr/>
          </p:nvSpPr>
          <p:spPr>
            <a:xfrm>
              <a:off x="91536" y="4447741"/>
              <a:ext cx="1800493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ロボットアーム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6D83A70D-D014-DDF7-F69A-AB6B6A76D314}"/>
                </a:ext>
              </a:extLst>
            </p:cNvPr>
            <p:cNvSpPr txBox="1"/>
            <p:nvPr/>
          </p:nvSpPr>
          <p:spPr>
            <a:xfrm>
              <a:off x="768778" y="4009051"/>
              <a:ext cx="1107996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スピーカ</a:t>
              </a: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42C92B82-51BD-4808-AF74-C314E4474A32}"/>
                </a:ext>
              </a:extLst>
            </p:cNvPr>
            <p:cNvSpPr txBox="1"/>
            <p:nvPr/>
          </p:nvSpPr>
          <p:spPr>
            <a:xfrm>
              <a:off x="293538" y="3265700"/>
              <a:ext cx="1569660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コンピュータ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2549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731E4D9-B44B-2632-3649-D052C01B2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254A555-1D6D-D574-51AD-3352173D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録音した音声のサンプルデータ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5DE01A1-AA64-9EF6-200B-F6B5B2585C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855BF5E5-5841-1F90-5B52-CA12AAE1B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097298"/>
              </p:ext>
            </p:extLst>
          </p:nvPr>
        </p:nvGraphicFramePr>
        <p:xfrm>
          <a:off x="359532" y="1340768"/>
          <a:ext cx="8460939" cy="410445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820313">
                  <a:extLst>
                    <a:ext uri="{9D8B030D-6E8A-4147-A177-3AD203B41FA5}">
                      <a16:colId xmlns:a16="http://schemas.microsoft.com/office/drawing/2014/main" val="25699059"/>
                    </a:ext>
                  </a:extLst>
                </a:gridCol>
                <a:gridCol w="2820313">
                  <a:extLst>
                    <a:ext uri="{9D8B030D-6E8A-4147-A177-3AD203B41FA5}">
                      <a16:colId xmlns:a16="http://schemas.microsoft.com/office/drawing/2014/main" val="253817597"/>
                    </a:ext>
                  </a:extLst>
                </a:gridCol>
                <a:gridCol w="2820313">
                  <a:extLst>
                    <a:ext uri="{9D8B030D-6E8A-4147-A177-3AD203B41FA5}">
                      <a16:colId xmlns:a16="http://schemas.microsoft.com/office/drawing/2014/main" val="3448414115"/>
                    </a:ext>
                  </a:extLst>
                </a:gridCol>
              </a:tblGrid>
              <a:tr h="58635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ysClr val="windowText" lastClr="000000"/>
                          </a:solidFill>
                        </a:rPr>
                        <a:t>名前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ysClr val="windowText" lastClr="000000"/>
                          </a:solidFill>
                        </a:rPr>
                        <a:t>ノイズ除去なし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ysClr val="windowText" lastClr="000000"/>
                          </a:solidFill>
                        </a:rPr>
                        <a:t>ノイズ除去あり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330945"/>
                  </a:ext>
                </a:extLst>
              </a:tr>
              <a:tr h="5863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Aiden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962112"/>
                  </a:ext>
                </a:extLst>
              </a:tr>
              <a:tr h="5863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Alex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46392"/>
                  </a:ext>
                </a:extLst>
              </a:tr>
              <a:tr h="5863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Brook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036576"/>
                  </a:ext>
                </a:extLst>
              </a:tr>
              <a:tr h="5863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Emery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394586"/>
                  </a:ext>
                </a:extLst>
              </a:tr>
              <a:tr h="5863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Olivia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457287"/>
                  </a:ext>
                </a:extLst>
              </a:tr>
              <a:tr h="5863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/>
                        <a:t>sophia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977161"/>
                  </a:ext>
                </a:extLst>
              </a:tr>
            </a:tbl>
          </a:graphicData>
        </a:graphic>
      </p:graphicFrame>
      <p:pic>
        <p:nvPicPr>
          <p:cNvPr id="6" name="aiden_nr">
            <a:hlinkClick r:id="" action="ppaction://media"/>
            <a:extLst>
              <a:ext uri="{FF2B5EF4-FFF2-40B4-BE49-F238E27FC236}">
                <a16:creationId xmlns:a16="http://schemas.microsoft.com/office/drawing/2014/main" id="{F68500FD-BE10-C27A-56B9-CD18255F12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272300" y="2060848"/>
            <a:ext cx="347663" cy="347662"/>
          </a:xfrm>
          <a:prstGeom prst="rect">
            <a:avLst/>
          </a:prstGeom>
        </p:spPr>
      </p:pic>
      <p:pic>
        <p:nvPicPr>
          <p:cNvPr id="7" name="aiden">
            <a:hlinkClick r:id="" action="ppaction://media"/>
            <a:extLst>
              <a:ext uri="{FF2B5EF4-FFF2-40B4-BE49-F238E27FC236}">
                <a16:creationId xmlns:a16="http://schemas.microsoft.com/office/drawing/2014/main" id="{FB17058E-6407-F23D-3773-5CC204DF4D8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416170" y="2060848"/>
            <a:ext cx="347662" cy="347662"/>
          </a:xfrm>
          <a:prstGeom prst="rect">
            <a:avLst/>
          </a:prstGeom>
        </p:spPr>
      </p:pic>
      <p:pic>
        <p:nvPicPr>
          <p:cNvPr id="8" name="alex">
            <a:hlinkClick r:id="" action="ppaction://media"/>
            <a:extLst>
              <a:ext uri="{FF2B5EF4-FFF2-40B4-BE49-F238E27FC236}">
                <a16:creationId xmlns:a16="http://schemas.microsoft.com/office/drawing/2014/main" id="{A38B3940-D6F0-9413-492B-5C82B8F4BD9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417989" y="2634369"/>
            <a:ext cx="347663" cy="347662"/>
          </a:xfrm>
          <a:prstGeom prst="rect">
            <a:avLst/>
          </a:prstGeom>
        </p:spPr>
      </p:pic>
      <p:pic>
        <p:nvPicPr>
          <p:cNvPr id="9" name="alex_nr">
            <a:hlinkClick r:id="" action="ppaction://media"/>
            <a:extLst>
              <a:ext uri="{FF2B5EF4-FFF2-40B4-BE49-F238E27FC236}">
                <a16:creationId xmlns:a16="http://schemas.microsoft.com/office/drawing/2014/main" id="{36A17EB8-A898-C2ED-1D78-71B688D190C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273917" y="2634369"/>
            <a:ext cx="347663" cy="347662"/>
          </a:xfrm>
          <a:prstGeom prst="rect">
            <a:avLst/>
          </a:prstGeom>
        </p:spPr>
      </p:pic>
      <p:pic>
        <p:nvPicPr>
          <p:cNvPr id="10" name="brook">
            <a:hlinkClick r:id="" action="ppaction://media"/>
            <a:extLst>
              <a:ext uri="{FF2B5EF4-FFF2-40B4-BE49-F238E27FC236}">
                <a16:creationId xmlns:a16="http://schemas.microsoft.com/office/drawing/2014/main" id="{1C7A1730-6F7D-FAF5-0B62-6D09536523A5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398169" y="3219164"/>
            <a:ext cx="347662" cy="347663"/>
          </a:xfrm>
          <a:prstGeom prst="rect">
            <a:avLst/>
          </a:prstGeom>
        </p:spPr>
      </p:pic>
      <p:pic>
        <p:nvPicPr>
          <p:cNvPr id="11" name="brook_nr">
            <a:hlinkClick r:id="" action="ppaction://media"/>
            <a:extLst>
              <a:ext uri="{FF2B5EF4-FFF2-40B4-BE49-F238E27FC236}">
                <a16:creationId xmlns:a16="http://schemas.microsoft.com/office/drawing/2014/main" id="{676D2BB7-2E7A-106B-1100-3DA1CAD600E5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272301" y="3219164"/>
            <a:ext cx="347662" cy="347662"/>
          </a:xfrm>
          <a:prstGeom prst="rect">
            <a:avLst/>
          </a:prstGeom>
        </p:spPr>
      </p:pic>
      <p:pic>
        <p:nvPicPr>
          <p:cNvPr id="12" name="emery">
            <a:hlinkClick r:id="" action="ppaction://media"/>
            <a:extLst>
              <a:ext uri="{FF2B5EF4-FFF2-40B4-BE49-F238E27FC236}">
                <a16:creationId xmlns:a16="http://schemas.microsoft.com/office/drawing/2014/main" id="{1F782C51-0A2D-BFF4-D993-963FF1105900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398169" y="3805194"/>
            <a:ext cx="347663" cy="347662"/>
          </a:xfrm>
          <a:prstGeom prst="rect">
            <a:avLst/>
          </a:prstGeom>
        </p:spPr>
      </p:pic>
      <p:pic>
        <p:nvPicPr>
          <p:cNvPr id="13" name="emery_nr">
            <a:hlinkClick r:id="" action="ppaction://media"/>
            <a:extLst>
              <a:ext uri="{FF2B5EF4-FFF2-40B4-BE49-F238E27FC236}">
                <a16:creationId xmlns:a16="http://schemas.microsoft.com/office/drawing/2014/main" id="{544E756F-0593-7A25-8816-9CDABF679662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272300" y="3783535"/>
            <a:ext cx="347663" cy="347662"/>
          </a:xfrm>
          <a:prstGeom prst="rect">
            <a:avLst/>
          </a:prstGeom>
        </p:spPr>
      </p:pic>
      <p:pic>
        <p:nvPicPr>
          <p:cNvPr id="14" name="olivia">
            <a:hlinkClick r:id="" action="ppaction://media"/>
            <a:extLst>
              <a:ext uri="{FF2B5EF4-FFF2-40B4-BE49-F238E27FC236}">
                <a16:creationId xmlns:a16="http://schemas.microsoft.com/office/drawing/2014/main" id="{856F2A67-B99D-2FEE-59DE-B3358AF72A0A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398168" y="4369564"/>
            <a:ext cx="347663" cy="347663"/>
          </a:xfrm>
          <a:prstGeom prst="rect">
            <a:avLst/>
          </a:prstGeom>
        </p:spPr>
      </p:pic>
      <p:pic>
        <p:nvPicPr>
          <p:cNvPr id="15" name="oliver_nr">
            <a:hlinkClick r:id="" action="ppaction://media"/>
            <a:extLst>
              <a:ext uri="{FF2B5EF4-FFF2-40B4-BE49-F238E27FC236}">
                <a16:creationId xmlns:a16="http://schemas.microsoft.com/office/drawing/2014/main" id="{2F8071E6-25A2-E3CB-A666-4E06B4C6706E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271253" y="4423966"/>
            <a:ext cx="347662" cy="347663"/>
          </a:xfrm>
          <a:prstGeom prst="rect">
            <a:avLst/>
          </a:prstGeom>
        </p:spPr>
      </p:pic>
      <p:pic>
        <p:nvPicPr>
          <p:cNvPr id="16" name="sophia">
            <a:hlinkClick r:id="" action="ppaction://media"/>
            <a:extLst>
              <a:ext uri="{FF2B5EF4-FFF2-40B4-BE49-F238E27FC236}">
                <a16:creationId xmlns:a16="http://schemas.microsoft.com/office/drawing/2014/main" id="{D1C3F595-4BD2-4F14-3CF6-C70F5B482595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398169" y="4976019"/>
            <a:ext cx="347662" cy="347663"/>
          </a:xfrm>
          <a:prstGeom prst="rect">
            <a:avLst/>
          </a:prstGeom>
        </p:spPr>
      </p:pic>
      <p:pic>
        <p:nvPicPr>
          <p:cNvPr id="17" name="sophia_nr">
            <a:hlinkClick r:id="" action="ppaction://media"/>
            <a:extLst>
              <a:ext uri="{FF2B5EF4-FFF2-40B4-BE49-F238E27FC236}">
                <a16:creationId xmlns:a16="http://schemas.microsoft.com/office/drawing/2014/main" id="{3878B764-F460-454A-394D-999E525660B2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272545" y="4976018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3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94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94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9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94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94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94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294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94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94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94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355D683-F0B9-D3A6-8704-8C29A2AD7A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4D19D91-DD22-98C6-433C-978534BA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提案手法：概要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003D376-B20A-4E62-6CC8-ACA10F551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584BD982-8EAF-1606-9AF3-D3580165BD50}"/>
              </a:ext>
            </a:extLst>
          </p:cNvPr>
          <p:cNvGrpSpPr/>
          <p:nvPr/>
        </p:nvGrpSpPr>
        <p:grpSpPr>
          <a:xfrm>
            <a:off x="355817" y="1052736"/>
            <a:ext cx="3517473" cy="2493109"/>
            <a:chOff x="314583" y="295130"/>
            <a:chExt cx="7749805" cy="5492895"/>
          </a:xfrm>
        </p:grpSpPr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CBCE6E9B-4687-DD67-7257-C40367601ED4}"/>
                </a:ext>
              </a:extLst>
            </p:cNvPr>
            <p:cNvSpPr/>
            <p:nvPr/>
          </p:nvSpPr>
          <p:spPr bwMode="auto">
            <a:xfrm>
              <a:off x="1295636" y="1125251"/>
              <a:ext cx="6768752" cy="4501706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F63D1258-0DA4-BE4D-76E7-FD694015EB05}"/>
                </a:ext>
              </a:extLst>
            </p:cNvPr>
            <p:cNvSpPr/>
            <p:nvPr/>
          </p:nvSpPr>
          <p:spPr bwMode="auto">
            <a:xfrm>
              <a:off x="1369557" y="1226523"/>
              <a:ext cx="1795695" cy="48180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kumimoji="1" lang="ja-JP" altLang="en-US" sz="12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フィールド</a:t>
              </a:r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2ED66C2C-2820-C475-4C60-2FF3230093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4274567" y="2341854"/>
              <a:ext cx="793302" cy="1490446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C5EE03A3-FC69-EBA5-55BC-E49E8B1E2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6315450" y="4297579"/>
              <a:ext cx="793302" cy="1490446"/>
            </a:xfrm>
            <a:prstGeom prst="rect">
              <a:avLst/>
            </a:prstGeom>
          </p:spPr>
        </p:pic>
        <p:cxnSp>
          <p:nvCxnSpPr>
            <p:cNvPr id="51" name="コネクタ: 曲線 50">
              <a:extLst>
                <a:ext uri="{FF2B5EF4-FFF2-40B4-BE49-F238E27FC236}">
                  <a16:creationId xmlns:a16="http://schemas.microsoft.com/office/drawing/2014/main" id="{5A8D9188-BBBF-D041-077D-00ECA901C643}"/>
                </a:ext>
              </a:extLst>
            </p:cNvPr>
            <p:cNvCxnSpPr>
              <a:cxnSpLocks/>
              <a:stCxn id="50" idx="1"/>
              <a:endCxn id="49" idx="3"/>
            </p:cNvCxnSpPr>
            <p:nvPr/>
          </p:nvCxnSpPr>
          <p:spPr>
            <a:xfrm rot="10800000">
              <a:off x="5067871" y="3087078"/>
              <a:ext cx="1247582" cy="195572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B23E528D-5318-1AB1-5664-A5179BCB7C8D}"/>
                </a:ext>
              </a:extLst>
            </p:cNvPr>
            <p:cNvSpPr txBox="1"/>
            <p:nvPr/>
          </p:nvSpPr>
          <p:spPr>
            <a:xfrm>
              <a:off x="2323641" y="4463368"/>
              <a:ext cx="3576074" cy="725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400" dirty="0"/>
                <a:t>1. </a:t>
              </a:r>
              <a:r>
                <a:rPr kumimoji="1" lang="ja-JP" altLang="en-US" sz="1400" dirty="0"/>
                <a:t>ナビゲーション</a:t>
              </a: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F175C253-2C54-1892-E603-9FCD5822AB1F}"/>
                </a:ext>
              </a:extLst>
            </p:cNvPr>
            <p:cNvSpPr txBox="1"/>
            <p:nvPr/>
          </p:nvSpPr>
          <p:spPr>
            <a:xfrm>
              <a:off x="4697997" y="5119891"/>
              <a:ext cx="1706343" cy="649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ja-JP" altLang="en-US" sz="1200" dirty="0"/>
                <a:t>開始位置</a:t>
              </a:r>
              <a:endParaRPr kumimoji="1" lang="ja-JP" altLang="en-US" sz="2000" dirty="0"/>
            </a:p>
          </p:txBody>
        </p:sp>
        <p:pic>
          <p:nvPicPr>
            <p:cNvPr id="54" name="グラフィックス 53" descr="ユーザー 単色塗りつぶし">
              <a:extLst>
                <a:ext uri="{FF2B5EF4-FFF2-40B4-BE49-F238E27FC236}">
                  <a16:creationId xmlns:a16="http://schemas.microsoft.com/office/drawing/2014/main" id="{7051C9F1-BCC3-1161-CBED-BF938D52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49311" y="2431543"/>
              <a:ext cx="914400" cy="914400"/>
            </a:xfrm>
            <a:prstGeom prst="rect">
              <a:avLst/>
            </a:prstGeom>
          </p:spPr>
        </p:pic>
        <p:pic>
          <p:nvPicPr>
            <p:cNvPr id="55" name="グラフィックス 54" descr="男性のプロフィール 枠線">
              <a:extLst>
                <a:ext uri="{FF2B5EF4-FFF2-40B4-BE49-F238E27FC236}">
                  <a16:creationId xmlns:a16="http://schemas.microsoft.com/office/drawing/2014/main" id="{7688588F-6349-6608-C286-C1CC05A74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43808" y="295130"/>
              <a:ext cx="914400" cy="914400"/>
            </a:xfrm>
            <a:prstGeom prst="rect">
              <a:avLst/>
            </a:prstGeom>
          </p:spPr>
        </p:pic>
        <p:pic>
          <p:nvPicPr>
            <p:cNvPr id="56" name="グラフィックス 55" descr="男子生徒 枠線">
              <a:extLst>
                <a:ext uri="{FF2B5EF4-FFF2-40B4-BE49-F238E27FC236}">
                  <a16:creationId xmlns:a16="http://schemas.microsoft.com/office/drawing/2014/main" id="{75A2FF2D-A8A7-A9C6-E9A1-C69D4F263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23528" y="2288494"/>
              <a:ext cx="914400" cy="914400"/>
            </a:xfrm>
            <a:prstGeom prst="rect">
              <a:avLst/>
            </a:prstGeom>
          </p:spPr>
        </p:pic>
        <p:pic>
          <p:nvPicPr>
            <p:cNvPr id="57" name="グラフィックス 56" descr="女性のプロフィール 枠線">
              <a:extLst>
                <a:ext uri="{FF2B5EF4-FFF2-40B4-BE49-F238E27FC236}">
                  <a16:creationId xmlns:a16="http://schemas.microsoft.com/office/drawing/2014/main" id="{9A8C4EB7-7DFE-B9A8-3A66-BE01508E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96575" y="1175759"/>
              <a:ext cx="914400" cy="914400"/>
            </a:xfrm>
            <a:prstGeom prst="rect">
              <a:avLst/>
            </a:prstGeom>
          </p:spPr>
        </p:pic>
        <p:pic>
          <p:nvPicPr>
            <p:cNvPr id="58" name="グラフィックス 57" descr="男性のプロフィール 単色塗りつぶし">
              <a:extLst>
                <a:ext uri="{FF2B5EF4-FFF2-40B4-BE49-F238E27FC236}">
                  <a16:creationId xmlns:a16="http://schemas.microsoft.com/office/drawing/2014/main" id="{C209B9A5-84B6-B9C8-68ED-F71794CFB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76256" y="3567774"/>
              <a:ext cx="914400" cy="914400"/>
            </a:xfrm>
            <a:prstGeom prst="rect">
              <a:avLst/>
            </a:prstGeom>
          </p:spPr>
        </p:pic>
        <p:pic>
          <p:nvPicPr>
            <p:cNvPr id="59" name="グラフィックス 58" descr="男性のプロフィール 枠線">
              <a:extLst>
                <a:ext uri="{FF2B5EF4-FFF2-40B4-BE49-F238E27FC236}">
                  <a16:creationId xmlns:a16="http://schemas.microsoft.com/office/drawing/2014/main" id="{F5620CF2-A864-8C8B-0946-84ED0AF19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2991" y="1543982"/>
              <a:ext cx="914400" cy="914400"/>
            </a:xfrm>
            <a:prstGeom prst="rect">
              <a:avLst/>
            </a:prstGeom>
          </p:spPr>
        </p:pic>
        <p:cxnSp>
          <p:nvCxnSpPr>
            <p:cNvPr id="60" name="直線矢印コネクタ 59">
              <a:extLst>
                <a:ext uri="{FF2B5EF4-FFF2-40B4-BE49-F238E27FC236}">
                  <a16:creationId xmlns:a16="http://schemas.microsoft.com/office/drawing/2014/main" id="{8A0D0B43-6DE4-C409-AE29-A6E24A01F8B1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H="1">
              <a:off x="2463711" y="2431543"/>
              <a:ext cx="2086534" cy="4572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349A5051-74BA-1B75-000B-84C14C3E89F1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4562437" y="2090159"/>
              <a:ext cx="1591338" cy="34138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815416E5-6AEA-324E-5ADD-C2F462974A23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>
              <a:off x="4572000" y="2431543"/>
              <a:ext cx="2151528" cy="31415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3A8A4D30-11B7-F6F1-BDBB-F13435C85CFD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>
              <a:off x="4572000" y="2431543"/>
              <a:ext cx="2304256" cy="159343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>
              <a:extLst>
                <a:ext uri="{FF2B5EF4-FFF2-40B4-BE49-F238E27FC236}">
                  <a16:creationId xmlns:a16="http://schemas.microsoft.com/office/drawing/2014/main" id="{5C508E42-3285-EA9B-DFB6-6B89B79865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9619" y="1052736"/>
              <a:ext cx="1245845" cy="1378807"/>
            </a:xfrm>
            <a:prstGeom prst="straightConnector1">
              <a:avLst/>
            </a:prstGeom>
            <a:ln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B4F50189-413D-4F4A-F3F9-083665CF1E93}"/>
                </a:ext>
              </a:extLst>
            </p:cNvPr>
            <p:cNvSpPr txBox="1"/>
            <p:nvPr/>
          </p:nvSpPr>
          <p:spPr>
            <a:xfrm>
              <a:off x="3290094" y="1041110"/>
              <a:ext cx="656971" cy="6497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200" dirty="0"/>
                <a:t>×</a:t>
              </a:r>
              <a:endParaRPr kumimoji="1" lang="ja-JP" altLang="en-US" sz="1200" dirty="0"/>
            </a:p>
          </p:txBody>
        </p: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6BA3771A-9BFB-23D2-C4D7-2F28A84A9A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1189" y="2083460"/>
              <a:ext cx="3494428" cy="349357"/>
            </a:xfrm>
            <a:prstGeom prst="straightConnector1">
              <a:avLst/>
            </a:prstGeom>
            <a:ln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25C775C5-7974-7D5C-74DD-9FE620E44357}"/>
                </a:ext>
              </a:extLst>
            </p:cNvPr>
            <p:cNvSpPr txBox="1"/>
            <p:nvPr/>
          </p:nvSpPr>
          <p:spPr>
            <a:xfrm>
              <a:off x="1245491" y="1780846"/>
              <a:ext cx="701405" cy="725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400" dirty="0"/>
                <a:t>×</a:t>
              </a:r>
              <a:endParaRPr kumimoji="1" lang="ja-JP" altLang="en-US" sz="1400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3B7FFAA-FE44-9CA9-F03B-4F7FB57D6A42}"/>
                </a:ext>
              </a:extLst>
            </p:cNvPr>
            <p:cNvSpPr txBox="1"/>
            <p:nvPr/>
          </p:nvSpPr>
          <p:spPr>
            <a:xfrm>
              <a:off x="1649807" y="3161635"/>
              <a:ext cx="2721535" cy="800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>
                  <a:solidFill>
                    <a:srgbClr val="7030A0"/>
                  </a:solidFill>
                </a:rPr>
                <a:t>2. </a:t>
              </a:r>
              <a:r>
                <a:rPr kumimoji="1" lang="ja-JP" altLang="en-US" sz="1600" dirty="0">
                  <a:solidFill>
                    <a:srgbClr val="7030A0"/>
                  </a:solidFill>
                </a:rPr>
                <a:t>人物認識</a:t>
              </a:r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292DDAF4-596C-29D5-8AD1-DDD6521B7F30}"/>
                </a:ext>
              </a:extLst>
            </p:cNvPr>
            <p:cNvSpPr txBox="1"/>
            <p:nvPr/>
          </p:nvSpPr>
          <p:spPr>
            <a:xfrm>
              <a:off x="314583" y="505303"/>
              <a:ext cx="2780222" cy="7493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ja-JP" altLang="en-US" sz="1400" dirty="0"/>
                <a:t>フィールド外</a:t>
              </a:r>
              <a:endParaRPr kumimoji="1" lang="ja-JP" altLang="en-US" sz="1400" dirty="0"/>
            </a:p>
          </p:txBody>
        </p:sp>
      </p:grp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BC396FCC-0BC0-EB83-4E37-D4F6F1910B5B}"/>
              </a:ext>
            </a:extLst>
          </p:cNvPr>
          <p:cNvSpPr txBox="1"/>
          <p:nvPr/>
        </p:nvSpPr>
        <p:spPr>
          <a:xfrm>
            <a:off x="1111625" y="692288"/>
            <a:ext cx="634019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ja-JP" altLang="en-US" sz="2000" dirty="0"/>
              <a:t>ゲストの場所・特徴を説明するための画像を作成する</a:t>
            </a:r>
            <a:endParaRPr kumimoji="1" lang="ja-JP" altLang="en-US" sz="2000" dirty="0"/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FDF211BC-00C3-A1B7-BCD7-E6833255FBEC}"/>
              </a:ext>
            </a:extLst>
          </p:cNvPr>
          <p:cNvGrpSpPr/>
          <p:nvPr/>
        </p:nvGrpSpPr>
        <p:grpSpPr>
          <a:xfrm>
            <a:off x="781400" y="3726030"/>
            <a:ext cx="3089841" cy="2288483"/>
            <a:chOff x="5234580" y="3315223"/>
            <a:chExt cx="3192557" cy="2364559"/>
          </a:xfrm>
        </p:grpSpPr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5CA8DE65-7788-6BF8-ABF1-849CECD10F7F}"/>
                </a:ext>
              </a:extLst>
            </p:cNvPr>
            <p:cNvSpPr/>
            <p:nvPr/>
          </p:nvSpPr>
          <p:spPr bwMode="auto">
            <a:xfrm>
              <a:off x="5234580" y="3556502"/>
              <a:ext cx="3192557" cy="2123280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pic>
          <p:nvPicPr>
            <p:cNvPr id="101" name="図 100">
              <a:extLst>
                <a:ext uri="{FF2B5EF4-FFF2-40B4-BE49-F238E27FC236}">
                  <a16:creationId xmlns:a16="http://schemas.microsoft.com/office/drawing/2014/main" id="{D08DC968-F005-FA72-AB8F-0E3A6FFF9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6643488" y="4133641"/>
              <a:ext cx="374170" cy="702985"/>
            </a:xfrm>
            <a:prstGeom prst="rect">
              <a:avLst/>
            </a:prstGeom>
          </p:spPr>
        </p:pic>
        <p:pic>
          <p:nvPicPr>
            <p:cNvPr id="102" name="グラフィックス 101" descr="ユーザー 単色塗りつぶし">
              <a:extLst>
                <a:ext uri="{FF2B5EF4-FFF2-40B4-BE49-F238E27FC236}">
                  <a16:creationId xmlns:a16="http://schemas.microsoft.com/office/drawing/2014/main" id="{AEB76687-A245-0668-1B06-17D84D538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54229" y="4172630"/>
              <a:ext cx="431287" cy="431287"/>
            </a:xfrm>
            <a:prstGeom prst="rect">
              <a:avLst/>
            </a:prstGeom>
          </p:spPr>
        </p:pic>
        <p:pic>
          <p:nvPicPr>
            <p:cNvPr id="103" name="グラフィックス 102" descr="男子生徒 枠線">
              <a:extLst>
                <a:ext uri="{FF2B5EF4-FFF2-40B4-BE49-F238E27FC236}">
                  <a16:creationId xmlns:a16="http://schemas.microsoft.com/office/drawing/2014/main" id="{8F5312F3-D59C-09DD-2184-9C808A5BA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94706" y="4105159"/>
              <a:ext cx="431287" cy="431287"/>
            </a:xfrm>
            <a:prstGeom prst="rect">
              <a:avLst/>
            </a:prstGeom>
          </p:spPr>
        </p:pic>
        <p:pic>
          <p:nvPicPr>
            <p:cNvPr id="104" name="グラフィックス 103" descr="女性のプロフィール 枠線">
              <a:extLst>
                <a:ext uri="{FF2B5EF4-FFF2-40B4-BE49-F238E27FC236}">
                  <a16:creationId xmlns:a16="http://schemas.microsoft.com/office/drawing/2014/main" id="{F52FC677-55D1-87D9-0C2F-4ED8ABCE1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163" y="3581642"/>
              <a:ext cx="431287" cy="431287"/>
            </a:xfrm>
            <a:prstGeom prst="rect">
              <a:avLst/>
            </a:prstGeom>
          </p:spPr>
        </p:pic>
        <p:pic>
          <p:nvPicPr>
            <p:cNvPr id="105" name="グラフィックス 104" descr="男性のプロフィール 単色塗りつぶし">
              <a:extLst>
                <a:ext uri="{FF2B5EF4-FFF2-40B4-BE49-F238E27FC236}">
                  <a16:creationId xmlns:a16="http://schemas.microsoft.com/office/drawing/2014/main" id="{3D909766-3A74-B3E5-D703-F1BCEADB8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66741" y="4708546"/>
              <a:ext cx="431287" cy="431287"/>
            </a:xfrm>
            <a:prstGeom prst="rect">
              <a:avLst/>
            </a:prstGeom>
          </p:spPr>
        </p:pic>
        <p:cxnSp>
          <p:nvCxnSpPr>
            <p:cNvPr id="107" name="コネクタ: 曲線 106">
              <a:extLst>
                <a:ext uri="{FF2B5EF4-FFF2-40B4-BE49-F238E27FC236}">
                  <a16:creationId xmlns:a16="http://schemas.microsoft.com/office/drawing/2014/main" id="{0746B86E-40EF-6FF3-CC90-6FAE30246789}"/>
                </a:ext>
              </a:extLst>
            </p:cNvPr>
            <p:cNvCxnSpPr>
              <a:cxnSpLocks/>
              <a:endCxn id="104" idx="2"/>
            </p:cNvCxnSpPr>
            <p:nvPr/>
          </p:nvCxnSpPr>
          <p:spPr>
            <a:xfrm flipV="1">
              <a:off x="6899938" y="4012929"/>
              <a:ext cx="628868" cy="80022"/>
            </a:xfrm>
            <a:prstGeom prst="curvedConnector2">
              <a:avLst/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コネクタ: 曲線 107">
              <a:extLst>
                <a:ext uri="{FF2B5EF4-FFF2-40B4-BE49-F238E27FC236}">
                  <a16:creationId xmlns:a16="http://schemas.microsoft.com/office/drawing/2014/main" id="{A50C684F-6212-FE65-287E-A0B1965BE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023" y="4337421"/>
              <a:ext cx="707680" cy="13585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コネクタ: 曲線 108">
              <a:extLst>
                <a:ext uri="{FF2B5EF4-FFF2-40B4-BE49-F238E27FC236}">
                  <a16:creationId xmlns:a16="http://schemas.microsoft.com/office/drawing/2014/main" id="{E26CF028-4EEF-CD01-80E1-654153834ACE}"/>
                </a:ext>
              </a:extLst>
            </p:cNvPr>
            <p:cNvCxnSpPr>
              <a:cxnSpLocks/>
              <a:endCxn id="105" idx="1"/>
            </p:cNvCxnSpPr>
            <p:nvPr/>
          </p:nvCxnSpPr>
          <p:spPr>
            <a:xfrm>
              <a:off x="6915767" y="4801774"/>
              <a:ext cx="950974" cy="122415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コネクタ: 曲線 109">
              <a:extLst>
                <a:ext uri="{FF2B5EF4-FFF2-40B4-BE49-F238E27FC236}">
                  <a16:creationId xmlns:a16="http://schemas.microsoft.com/office/drawing/2014/main" id="{EDB6483B-CB4E-B274-507E-88F6CA63AAAB}"/>
                </a:ext>
              </a:extLst>
            </p:cNvPr>
            <p:cNvCxnSpPr>
              <a:cxnSpLocks/>
              <a:stCxn id="101" idx="1"/>
              <a:endCxn id="102" idx="0"/>
            </p:cNvCxnSpPr>
            <p:nvPr/>
          </p:nvCxnSpPr>
          <p:spPr>
            <a:xfrm rot="10800000">
              <a:off x="5569873" y="4172630"/>
              <a:ext cx="1073615" cy="312504"/>
            </a:xfrm>
            <a:prstGeom prst="curvedConnector4">
              <a:avLst>
                <a:gd name="adj1" fmla="val 39957"/>
                <a:gd name="adj2" fmla="val 134503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1" name="図 110">
              <a:extLst>
                <a:ext uri="{FF2B5EF4-FFF2-40B4-BE49-F238E27FC236}">
                  <a16:creationId xmlns:a16="http://schemas.microsoft.com/office/drawing/2014/main" id="{B44661C5-EC3F-CF55-57C4-704B6068B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7734337" y="4999707"/>
              <a:ext cx="198760" cy="373428"/>
            </a:xfrm>
            <a:prstGeom prst="rect">
              <a:avLst/>
            </a:prstGeom>
          </p:spPr>
        </p:pic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5EA932F4-4C48-5C19-4A18-3426F5F2F8EB}"/>
                </a:ext>
              </a:extLst>
            </p:cNvPr>
            <p:cNvSpPr txBox="1"/>
            <p:nvPr/>
          </p:nvSpPr>
          <p:spPr>
            <a:xfrm>
              <a:off x="6407572" y="4960640"/>
              <a:ext cx="1276311" cy="3754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>
                  <a:solidFill>
                    <a:schemeClr val="accent2">
                      <a:lumMod val="50000"/>
                    </a:schemeClr>
                  </a:solidFill>
                </a:rPr>
                <a:t>4. </a:t>
              </a:r>
              <a:r>
                <a:rPr kumimoji="1" lang="ja-JP" altLang="en-US" sz="1600" dirty="0">
                  <a:solidFill>
                    <a:schemeClr val="accent2">
                      <a:lumMod val="50000"/>
                    </a:schemeClr>
                  </a:solidFill>
                </a:rPr>
                <a:t>音声認識</a:t>
              </a:r>
            </a:p>
          </p:txBody>
        </p:sp>
        <p:pic>
          <p:nvPicPr>
            <p:cNvPr id="113" name="図 112">
              <a:extLst>
                <a:ext uri="{FF2B5EF4-FFF2-40B4-BE49-F238E27FC236}">
                  <a16:creationId xmlns:a16="http://schemas.microsoft.com/office/drawing/2014/main" id="{64BE6390-3136-74AC-1226-AD984B18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7628341" y="4366581"/>
              <a:ext cx="193296" cy="363162"/>
            </a:xfrm>
            <a:prstGeom prst="rect">
              <a:avLst/>
            </a:prstGeom>
          </p:spPr>
        </p:pic>
        <p:pic>
          <p:nvPicPr>
            <p:cNvPr id="114" name="図 113">
              <a:extLst>
                <a:ext uri="{FF2B5EF4-FFF2-40B4-BE49-F238E27FC236}">
                  <a16:creationId xmlns:a16="http://schemas.microsoft.com/office/drawing/2014/main" id="{9FE75AB6-4AEA-1C1A-0EF7-ABA8A3C6F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7154590" y="3715217"/>
              <a:ext cx="193296" cy="363162"/>
            </a:xfrm>
            <a:prstGeom prst="rect">
              <a:avLst/>
            </a:prstGeom>
          </p:spPr>
        </p:pic>
        <p:pic>
          <p:nvPicPr>
            <p:cNvPr id="115" name="図 114">
              <a:extLst>
                <a:ext uri="{FF2B5EF4-FFF2-40B4-BE49-F238E27FC236}">
                  <a16:creationId xmlns:a16="http://schemas.microsoft.com/office/drawing/2014/main" id="{FEC5241C-4EFD-88AA-1585-2C35626DB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 flipH="1">
              <a:off x="5729838" y="4317905"/>
              <a:ext cx="199272" cy="374390"/>
            </a:xfrm>
            <a:prstGeom prst="rect">
              <a:avLst/>
            </a:prstGeom>
          </p:spPr>
        </p:pic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05F0C551-05AB-1DD4-FEAB-0D71493A82A6}"/>
                </a:ext>
              </a:extLst>
            </p:cNvPr>
            <p:cNvSpPr txBox="1"/>
            <p:nvPr/>
          </p:nvSpPr>
          <p:spPr>
            <a:xfrm>
              <a:off x="7809776" y="4522908"/>
              <a:ext cx="50687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200" dirty="0"/>
                <a:t>Jack</a:t>
              </a:r>
            </a:p>
          </p:txBody>
        </p:sp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1B287156-DD58-6FD8-6FC1-7CDEFEFF04B2}"/>
                </a:ext>
              </a:extLst>
            </p:cNvPr>
            <p:cNvGrpSpPr/>
            <p:nvPr/>
          </p:nvGrpSpPr>
          <p:grpSpPr>
            <a:xfrm flipH="1">
              <a:off x="7888748" y="4766917"/>
              <a:ext cx="105611" cy="219310"/>
              <a:chOff x="4608004" y="5841268"/>
              <a:chExt cx="220698" cy="458299"/>
            </a:xfrm>
          </p:grpSpPr>
          <p:cxnSp>
            <p:nvCxnSpPr>
              <p:cNvPr id="142" name="直線コネクタ 141">
                <a:extLst>
                  <a:ext uri="{FF2B5EF4-FFF2-40B4-BE49-F238E27FC236}">
                    <a16:creationId xmlns:a16="http://schemas.microsoft.com/office/drawing/2014/main" id="{13F58A9B-B920-018A-6F67-62EE89513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5D46814D-A3DE-B73C-C869-85BFFB645C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コネクタ 143">
                <a:extLst>
                  <a:ext uri="{FF2B5EF4-FFF2-40B4-BE49-F238E27FC236}">
                    <a16:creationId xmlns:a16="http://schemas.microsoft.com/office/drawing/2014/main" id="{647C3C44-447F-1FD1-9199-2DC135E5A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コネクタ 144">
                <a:extLst>
                  <a:ext uri="{FF2B5EF4-FFF2-40B4-BE49-F238E27FC236}">
                    <a16:creationId xmlns:a16="http://schemas.microsoft.com/office/drawing/2014/main" id="{705C96F2-61C2-8778-A433-F443A0DD9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211B2FD3-6CB5-3CA4-5731-7F338565E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BB7E43D7-59CE-14D9-E1AF-9B82321CB5BA}"/>
                </a:ext>
              </a:extLst>
            </p:cNvPr>
            <p:cNvGrpSpPr/>
            <p:nvPr/>
          </p:nvGrpSpPr>
          <p:grpSpPr>
            <a:xfrm flipH="1">
              <a:off x="7813936" y="4156422"/>
              <a:ext cx="105611" cy="219310"/>
              <a:chOff x="4608004" y="5841268"/>
              <a:chExt cx="220698" cy="458299"/>
            </a:xfrm>
          </p:grpSpPr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A87FFC60-1D0B-BF9C-A0EC-3D24D44DEA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コネクタ 137">
                <a:extLst>
                  <a:ext uri="{FF2B5EF4-FFF2-40B4-BE49-F238E27FC236}">
                    <a16:creationId xmlns:a16="http://schemas.microsoft.com/office/drawing/2014/main" id="{3D12F03B-42FB-D71A-3FFE-2BE1D59714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コネクタ 138">
                <a:extLst>
                  <a:ext uri="{FF2B5EF4-FFF2-40B4-BE49-F238E27FC236}">
                    <a16:creationId xmlns:a16="http://schemas.microsoft.com/office/drawing/2014/main" id="{ACF6EE80-67A0-6F26-DFBF-3992726C0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989DD23D-420D-570B-FA7B-583ECAF40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コネクタ 140">
                <a:extLst>
                  <a:ext uri="{FF2B5EF4-FFF2-40B4-BE49-F238E27FC236}">
                    <a16:creationId xmlns:a16="http://schemas.microsoft.com/office/drawing/2014/main" id="{5150CC21-360A-781C-5DB4-158AF67B62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DB11A379-3AE4-46E8-6608-E922CB33C92B}"/>
                </a:ext>
              </a:extLst>
            </p:cNvPr>
            <p:cNvSpPr txBox="1"/>
            <p:nvPr/>
          </p:nvSpPr>
          <p:spPr>
            <a:xfrm>
              <a:off x="7683883" y="3903410"/>
              <a:ext cx="69762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200" dirty="0"/>
                <a:t>Hunter</a:t>
              </a:r>
            </a:p>
          </p:txBody>
        </p:sp>
        <p:sp>
          <p:nvSpPr>
            <p:cNvPr id="120" name="テキスト ボックス 119">
              <a:extLst>
                <a:ext uri="{FF2B5EF4-FFF2-40B4-BE49-F238E27FC236}">
                  <a16:creationId xmlns:a16="http://schemas.microsoft.com/office/drawing/2014/main" id="{4B103E67-5C33-2268-60FA-2CE8F10B711C}"/>
                </a:ext>
              </a:extLst>
            </p:cNvPr>
            <p:cNvSpPr txBox="1"/>
            <p:nvPr/>
          </p:nvSpPr>
          <p:spPr>
            <a:xfrm>
              <a:off x="7249268" y="3315223"/>
              <a:ext cx="59343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200" dirty="0"/>
                <a:t>Olivia</a:t>
              </a:r>
            </a:p>
          </p:txBody>
        </p:sp>
        <p:grpSp>
          <p:nvGrpSpPr>
            <p:cNvPr id="121" name="グループ化 120">
              <a:extLst>
                <a:ext uri="{FF2B5EF4-FFF2-40B4-BE49-F238E27FC236}">
                  <a16:creationId xmlns:a16="http://schemas.microsoft.com/office/drawing/2014/main" id="{DFCA2C6C-670C-0230-655A-3ACEF4C85A10}"/>
                </a:ext>
              </a:extLst>
            </p:cNvPr>
            <p:cNvGrpSpPr/>
            <p:nvPr/>
          </p:nvGrpSpPr>
          <p:grpSpPr>
            <a:xfrm flipH="1">
              <a:off x="7311957" y="3606400"/>
              <a:ext cx="105611" cy="219310"/>
              <a:chOff x="4608004" y="5841268"/>
              <a:chExt cx="220698" cy="458299"/>
            </a:xfrm>
          </p:grpSpPr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7B33C3CE-A041-F61C-2B91-5CFC1BB026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コネクタ 132">
                <a:extLst>
                  <a:ext uri="{FF2B5EF4-FFF2-40B4-BE49-F238E27FC236}">
                    <a16:creationId xmlns:a16="http://schemas.microsoft.com/office/drawing/2014/main" id="{F7303E65-253A-54EB-ADE5-053E5657E4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D0A48346-0DB2-5072-DB61-EEE4B1944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コネクタ 134">
                <a:extLst>
                  <a:ext uri="{FF2B5EF4-FFF2-40B4-BE49-F238E27FC236}">
                    <a16:creationId xmlns:a16="http://schemas.microsoft.com/office/drawing/2014/main" id="{CBF98844-F142-DE6A-1743-DB2FC04CB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FEA8AC90-7431-8466-FA58-7B1786A84F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グループ化 121">
              <a:extLst>
                <a:ext uri="{FF2B5EF4-FFF2-40B4-BE49-F238E27FC236}">
                  <a16:creationId xmlns:a16="http://schemas.microsoft.com/office/drawing/2014/main" id="{0BCD2F5E-CEF2-7D54-2360-3344FEC7CF0F}"/>
                </a:ext>
              </a:extLst>
            </p:cNvPr>
            <p:cNvGrpSpPr/>
            <p:nvPr/>
          </p:nvGrpSpPr>
          <p:grpSpPr>
            <a:xfrm>
              <a:off x="5655769" y="4208109"/>
              <a:ext cx="100245" cy="208168"/>
              <a:chOff x="4608004" y="5841268"/>
              <a:chExt cx="220698" cy="458299"/>
            </a:xfrm>
          </p:grpSpPr>
          <p:cxnSp>
            <p:nvCxnSpPr>
              <p:cNvPr id="127" name="直線コネクタ 126">
                <a:extLst>
                  <a:ext uri="{FF2B5EF4-FFF2-40B4-BE49-F238E27FC236}">
                    <a16:creationId xmlns:a16="http://schemas.microsoft.com/office/drawing/2014/main" id="{ADD71565-206B-057B-C046-F6893146C4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B8AFD05C-4C15-41E7-B8CA-D10BDD8B8D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コネクタ 128">
                <a:extLst>
                  <a:ext uri="{FF2B5EF4-FFF2-40B4-BE49-F238E27FC236}">
                    <a16:creationId xmlns:a16="http://schemas.microsoft.com/office/drawing/2014/main" id="{36D7A5AD-0CE1-D11C-1265-F8F6BFBED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コネクタ 129">
                <a:extLst>
                  <a:ext uri="{FF2B5EF4-FFF2-40B4-BE49-F238E27FC236}">
                    <a16:creationId xmlns:a16="http://schemas.microsoft.com/office/drawing/2014/main" id="{8D95DEEE-4652-7AA7-5E79-A3491C113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B90660BD-319E-64C5-DAF0-0BDE13990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AA51AB48-DE05-2344-1990-73705052D9DE}"/>
                </a:ext>
              </a:extLst>
            </p:cNvPr>
            <p:cNvSpPr txBox="1"/>
            <p:nvPr/>
          </p:nvSpPr>
          <p:spPr>
            <a:xfrm>
              <a:off x="5328306" y="3845326"/>
              <a:ext cx="487634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200" dirty="0"/>
                <a:t>Max</a:t>
              </a: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A862D55D-75DF-506A-7880-B605790A61C2}"/>
                </a:ext>
              </a:extLst>
            </p:cNvPr>
            <p:cNvSpPr/>
            <p:nvPr/>
          </p:nvSpPr>
          <p:spPr bwMode="auto">
            <a:xfrm>
              <a:off x="5268542" y="3609467"/>
              <a:ext cx="809464" cy="19199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kumimoji="1" lang="ja-JP" altLang="en-US" sz="105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フィールド</a:t>
              </a:r>
            </a:p>
          </p:txBody>
        </p: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D5E45317-F14C-5874-0349-B1B4F665D8A7}"/>
              </a:ext>
            </a:extLst>
          </p:cNvPr>
          <p:cNvGrpSpPr/>
          <p:nvPr/>
        </p:nvGrpSpPr>
        <p:grpSpPr>
          <a:xfrm>
            <a:off x="4635737" y="4015185"/>
            <a:ext cx="3599233" cy="1961794"/>
            <a:chOff x="435845" y="4011780"/>
            <a:chExt cx="3574249" cy="1948176"/>
          </a:xfrm>
        </p:grpSpPr>
        <p:pic>
          <p:nvPicPr>
            <p:cNvPr id="148" name="図 147" descr="グラフ が含まれている画像&#10;&#10;自動的に生成された説明">
              <a:extLst>
                <a:ext uri="{FF2B5EF4-FFF2-40B4-BE49-F238E27FC236}">
                  <a16:creationId xmlns:a16="http://schemas.microsoft.com/office/drawing/2014/main" id="{022F16FB-EF1C-ED7C-F90E-621263926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3465" y="4011780"/>
              <a:ext cx="3409307" cy="1948176"/>
            </a:xfrm>
            <a:prstGeom prst="rect">
              <a:avLst/>
            </a:prstGeom>
          </p:spPr>
        </p:pic>
        <p:pic>
          <p:nvPicPr>
            <p:cNvPr id="149" name="グラフィックス 148" descr="ユーザー 単色塗りつぶし">
              <a:extLst>
                <a:ext uri="{FF2B5EF4-FFF2-40B4-BE49-F238E27FC236}">
                  <a16:creationId xmlns:a16="http://schemas.microsoft.com/office/drawing/2014/main" id="{E5D65B4F-40BF-FA0B-B918-7F1642DD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1803" y="4591804"/>
              <a:ext cx="469251" cy="469251"/>
            </a:xfrm>
            <a:prstGeom prst="rect">
              <a:avLst/>
            </a:prstGeom>
          </p:spPr>
        </p:pic>
        <p:pic>
          <p:nvPicPr>
            <p:cNvPr id="150" name="グラフィックス 149" descr="男性のプロフィール 単色塗りつぶし">
              <a:extLst>
                <a:ext uri="{FF2B5EF4-FFF2-40B4-BE49-F238E27FC236}">
                  <a16:creationId xmlns:a16="http://schemas.microsoft.com/office/drawing/2014/main" id="{F1E7D173-3EE3-F7BE-C83B-775351910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80163" y="5073108"/>
              <a:ext cx="528560" cy="528560"/>
            </a:xfrm>
            <a:prstGeom prst="rect">
              <a:avLst/>
            </a:prstGeom>
          </p:spPr>
        </p:pic>
        <p:pic>
          <p:nvPicPr>
            <p:cNvPr id="151" name="グラフィックス 150" descr="男子生徒 枠線">
              <a:extLst>
                <a:ext uri="{FF2B5EF4-FFF2-40B4-BE49-F238E27FC236}">
                  <a16:creationId xmlns:a16="http://schemas.microsoft.com/office/drawing/2014/main" id="{0AB424DA-2062-F0A9-23B7-321AD304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70201" y="4470727"/>
              <a:ext cx="460465" cy="460465"/>
            </a:xfrm>
            <a:prstGeom prst="rect">
              <a:avLst/>
            </a:prstGeom>
          </p:spPr>
        </p:pic>
        <p:pic>
          <p:nvPicPr>
            <p:cNvPr id="152" name="グラフィックス 151" descr="女性のプロフィール 枠線">
              <a:extLst>
                <a:ext uri="{FF2B5EF4-FFF2-40B4-BE49-F238E27FC236}">
                  <a16:creationId xmlns:a16="http://schemas.microsoft.com/office/drawing/2014/main" id="{2ECB1956-1ABF-AE81-1BDE-3C51FC00D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62607" y="4068970"/>
              <a:ext cx="494457" cy="494457"/>
            </a:xfrm>
            <a:prstGeom prst="rect">
              <a:avLst/>
            </a:prstGeom>
          </p:spPr>
        </p:pic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683E9C3E-E258-F044-3644-C584C79F19F6}"/>
                </a:ext>
              </a:extLst>
            </p:cNvPr>
            <p:cNvSpPr txBox="1"/>
            <p:nvPr/>
          </p:nvSpPr>
          <p:spPr>
            <a:xfrm>
              <a:off x="1830754" y="4457015"/>
              <a:ext cx="1287340" cy="329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100" dirty="0"/>
                <a:t>Olivia, female</a:t>
              </a:r>
              <a:endParaRPr kumimoji="1" lang="ja-JP" altLang="en-US" sz="2000" dirty="0"/>
            </a:p>
          </p:txBody>
        </p:sp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44E85468-08FC-EAA0-8ACD-3D9D417D50F8}"/>
                </a:ext>
              </a:extLst>
            </p:cNvPr>
            <p:cNvSpPr txBox="1"/>
            <p:nvPr/>
          </p:nvSpPr>
          <p:spPr>
            <a:xfrm>
              <a:off x="2763259" y="4840457"/>
              <a:ext cx="1246835" cy="329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100" dirty="0"/>
                <a:t>Hunter, male</a:t>
              </a:r>
              <a:endParaRPr kumimoji="1" lang="ja-JP" altLang="en-US" sz="2000" dirty="0"/>
            </a:p>
          </p:txBody>
        </p:sp>
        <p:sp>
          <p:nvSpPr>
            <p:cNvPr id="155" name="テキスト ボックス 154">
              <a:extLst>
                <a:ext uri="{FF2B5EF4-FFF2-40B4-BE49-F238E27FC236}">
                  <a16:creationId xmlns:a16="http://schemas.microsoft.com/office/drawing/2014/main" id="{937D4972-2884-05E0-7F83-19101B8E74F9}"/>
                </a:ext>
              </a:extLst>
            </p:cNvPr>
            <p:cNvSpPr txBox="1"/>
            <p:nvPr/>
          </p:nvSpPr>
          <p:spPr>
            <a:xfrm>
              <a:off x="2847179" y="5478912"/>
              <a:ext cx="1053754" cy="329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ja-JP" sz="1100" dirty="0"/>
                <a:t>Jack</a:t>
              </a:r>
              <a:r>
                <a:rPr kumimoji="1" lang="en-US" altLang="ja-JP" sz="1100" dirty="0"/>
                <a:t>,</a:t>
              </a:r>
              <a:r>
                <a:rPr lang="ja-JP" altLang="en-US" sz="1100" dirty="0"/>
                <a:t> </a:t>
              </a:r>
              <a:r>
                <a:rPr kumimoji="1" lang="en-US" altLang="ja-JP" sz="1100" dirty="0"/>
                <a:t>male</a:t>
              </a:r>
              <a:endParaRPr kumimoji="1" lang="ja-JP" altLang="en-US" sz="2000" dirty="0"/>
            </a:p>
          </p:txBody>
        </p:sp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D7200418-DFAA-75A8-0A6F-321F5A083315}"/>
                </a:ext>
              </a:extLst>
            </p:cNvPr>
            <p:cNvSpPr txBox="1"/>
            <p:nvPr/>
          </p:nvSpPr>
          <p:spPr>
            <a:xfrm>
              <a:off x="435845" y="4948324"/>
              <a:ext cx="1025895" cy="329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100" dirty="0"/>
                <a:t>Max, male</a:t>
              </a:r>
              <a:endParaRPr kumimoji="1" lang="ja-JP" altLang="en-US" sz="2000" dirty="0"/>
            </a:p>
          </p:txBody>
        </p:sp>
      </p:grpSp>
      <p:sp>
        <p:nvSpPr>
          <p:cNvPr id="158" name="矢印: 右 157">
            <a:extLst>
              <a:ext uri="{FF2B5EF4-FFF2-40B4-BE49-F238E27FC236}">
                <a16:creationId xmlns:a16="http://schemas.microsoft.com/office/drawing/2014/main" id="{6BA78DD9-3D9D-1D32-F4F1-B804220FC2EF}"/>
              </a:ext>
            </a:extLst>
          </p:cNvPr>
          <p:cNvSpPr/>
          <p:nvPr/>
        </p:nvSpPr>
        <p:spPr bwMode="auto">
          <a:xfrm>
            <a:off x="3962982" y="2302937"/>
            <a:ext cx="598479" cy="409715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845409DC-17CC-E354-3213-FCA72E9C1203}"/>
              </a:ext>
            </a:extLst>
          </p:cNvPr>
          <p:cNvGrpSpPr/>
          <p:nvPr/>
        </p:nvGrpSpPr>
        <p:grpSpPr>
          <a:xfrm>
            <a:off x="1842182" y="3420765"/>
            <a:ext cx="4386002" cy="550649"/>
            <a:chOff x="1748800" y="3717130"/>
            <a:chExt cx="4386002" cy="550649"/>
          </a:xfrm>
        </p:grpSpPr>
        <p:sp>
          <p:nvSpPr>
            <p:cNvPr id="160" name="矢印: 上向き折線 159">
              <a:extLst>
                <a:ext uri="{FF2B5EF4-FFF2-40B4-BE49-F238E27FC236}">
                  <a16:creationId xmlns:a16="http://schemas.microsoft.com/office/drawing/2014/main" id="{65DB590C-0611-BC9A-2E2D-A56F40734A08}"/>
                </a:ext>
              </a:extLst>
            </p:cNvPr>
            <p:cNvSpPr/>
            <p:nvPr/>
          </p:nvSpPr>
          <p:spPr bwMode="auto">
            <a:xfrm rot="10800000">
              <a:off x="1748800" y="3936280"/>
              <a:ext cx="4371372" cy="331499"/>
            </a:xfrm>
            <a:prstGeom prst="bentUpArrow">
              <a:avLst>
                <a:gd name="adj1" fmla="val 37851"/>
                <a:gd name="adj2" fmla="val 45891"/>
                <a:gd name="adj3" fmla="val 39362"/>
              </a:avLst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id="{0D5042FA-3477-B2D2-37D0-C049B08DABDB}"/>
                </a:ext>
              </a:extLst>
            </p:cNvPr>
            <p:cNvSpPr/>
            <p:nvPr/>
          </p:nvSpPr>
          <p:spPr bwMode="auto">
            <a:xfrm>
              <a:off x="6006911" y="3717130"/>
              <a:ext cx="127891" cy="3451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0C0D4D36-9B98-EE91-886E-5707F661CDD6}"/>
              </a:ext>
            </a:extLst>
          </p:cNvPr>
          <p:cNvGrpSpPr/>
          <p:nvPr/>
        </p:nvGrpSpPr>
        <p:grpSpPr>
          <a:xfrm>
            <a:off x="4321529" y="1078829"/>
            <a:ext cx="3609406" cy="2432681"/>
            <a:chOff x="402991" y="295130"/>
            <a:chExt cx="7910911" cy="5331827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ADDEEC31-8C04-A15B-6C5B-B20D38964AF1}"/>
                </a:ext>
              </a:extLst>
            </p:cNvPr>
            <p:cNvSpPr/>
            <p:nvPr/>
          </p:nvSpPr>
          <p:spPr bwMode="auto">
            <a:xfrm>
              <a:off x="1295636" y="1125251"/>
              <a:ext cx="6768752" cy="4501706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pic>
          <p:nvPicPr>
            <p:cNvPr id="73" name="図 72">
              <a:extLst>
                <a:ext uri="{FF2B5EF4-FFF2-40B4-BE49-F238E27FC236}">
                  <a16:creationId xmlns:a16="http://schemas.microsoft.com/office/drawing/2014/main" id="{3DC2F8FF-DFDA-7604-FAD2-A445339E20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4274567" y="2341854"/>
              <a:ext cx="793302" cy="1490446"/>
            </a:xfrm>
            <a:prstGeom prst="rect">
              <a:avLst/>
            </a:prstGeom>
          </p:spPr>
        </p:pic>
        <p:pic>
          <p:nvPicPr>
            <p:cNvPr id="74" name="グラフィックス 73" descr="ユーザー 単色塗りつぶし">
              <a:extLst>
                <a:ext uri="{FF2B5EF4-FFF2-40B4-BE49-F238E27FC236}">
                  <a16:creationId xmlns:a16="http://schemas.microsoft.com/office/drawing/2014/main" id="{294A4717-129E-C032-F380-045CD2882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49311" y="2431543"/>
              <a:ext cx="914400" cy="914400"/>
            </a:xfrm>
            <a:prstGeom prst="rect">
              <a:avLst/>
            </a:prstGeom>
          </p:spPr>
        </p:pic>
        <p:pic>
          <p:nvPicPr>
            <p:cNvPr id="75" name="グラフィックス 74" descr="男性のプロフィール 枠線">
              <a:extLst>
                <a:ext uri="{FF2B5EF4-FFF2-40B4-BE49-F238E27FC236}">
                  <a16:creationId xmlns:a16="http://schemas.microsoft.com/office/drawing/2014/main" id="{2BD2DCF0-D2E8-B14A-077B-ADC048177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43808" y="295130"/>
              <a:ext cx="914400" cy="914400"/>
            </a:xfrm>
            <a:prstGeom prst="rect">
              <a:avLst/>
            </a:prstGeom>
          </p:spPr>
        </p:pic>
        <p:pic>
          <p:nvPicPr>
            <p:cNvPr id="76" name="グラフィックス 75" descr="男子生徒 枠線">
              <a:extLst>
                <a:ext uri="{FF2B5EF4-FFF2-40B4-BE49-F238E27FC236}">
                  <a16:creationId xmlns:a16="http://schemas.microsoft.com/office/drawing/2014/main" id="{0052907B-A9CC-5C1B-9CC8-3962258CA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23528" y="2288494"/>
              <a:ext cx="914400" cy="914400"/>
            </a:xfrm>
            <a:prstGeom prst="rect">
              <a:avLst/>
            </a:prstGeom>
          </p:spPr>
        </p:pic>
        <p:pic>
          <p:nvPicPr>
            <p:cNvPr id="77" name="グラフィックス 76" descr="女性のプロフィール 枠線">
              <a:extLst>
                <a:ext uri="{FF2B5EF4-FFF2-40B4-BE49-F238E27FC236}">
                  <a16:creationId xmlns:a16="http://schemas.microsoft.com/office/drawing/2014/main" id="{717961CE-8CD7-17C6-553B-23CC3F459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02578" y="1178551"/>
              <a:ext cx="914400" cy="914400"/>
            </a:xfrm>
            <a:prstGeom prst="rect">
              <a:avLst/>
            </a:prstGeom>
          </p:spPr>
        </p:pic>
        <p:pic>
          <p:nvPicPr>
            <p:cNvPr id="78" name="グラフィックス 77" descr="男性のプロフィール 単色塗りつぶし">
              <a:extLst>
                <a:ext uri="{FF2B5EF4-FFF2-40B4-BE49-F238E27FC236}">
                  <a16:creationId xmlns:a16="http://schemas.microsoft.com/office/drawing/2014/main" id="{60BA5F09-73EE-3452-4AA0-553A49F7E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72072" y="3567785"/>
              <a:ext cx="914400" cy="914400"/>
            </a:xfrm>
            <a:prstGeom prst="rect">
              <a:avLst/>
            </a:prstGeom>
          </p:spPr>
        </p:pic>
        <p:pic>
          <p:nvPicPr>
            <p:cNvPr id="80" name="グラフィックス 79" descr="男性のプロフィール 枠線">
              <a:extLst>
                <a:ext uri="{FF2B5EF4-FFF2-40B4-BE49-F238E27FC236}">
                  <a16:creationId xmlns:a16="http://schemas.microsoft.com/office/drawing/2014/main" id="{E369BE5F-5CF5-65DF-8226-C2ED0E736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2991" y="1543982"/>
              <a:ext cx="914400" cy="914400"/>
            </a:xfrm>
            <a:prstGeom prst="rect">
              <a:avLst/>
            </a:prstGeom>
          </p:spPr>
        </p:pic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9AADCF5C-9859-7DF0-2AE9-068C08F3DEF1}"/>
                </a:ext>
              </a:extLst>
            </p:cNvPr>
            <p:cNvCxnSpPr>
              <a:cxnSpLocks/>
              <a:stCxn id="73" idx="0"/>
              <a:endCxn id="77" idx="2"/>
            </p:cNvCxnSpPr>
            <p:nvPr/>
          </p:nvCxnSpPr>
          <p:spPr>
            <a:xfrm flipV="1">
              <a:off x="4671218" y="2092951"/>
              <a:ext cx="1488560" cy="248903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BEC83F3F-0256-7ACE-4848-441BC49A331C}"/>
                </a:ext>
              </a:extLst>
            </p:cNvPr>
            <p:cNvSpPr txBox="1"/>
            <p:nvPr/>
          </p:nvSpPr>
          <p:spPr>
            <a:xfrm>
              <a:off x="1944658" y="1655650"/>
              <a:ext cx="2797353" cy="82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>
                  <a:solidFill>
                    <a:srgbClr val="0070C0"/>
                  </a:solidFill>
                </a:rPr>
                <a:t>3. </a:t>
              </a:r>
              <a:r>
                <a:rPr kumimoji="1" lang="ja-JP" altLang="en-US" sz="1600" dirty="0">
                  <a:solidFill>
                    <a:srgbClr val="0070C0"/>
                  </a:solidFill>
                </a:rPr>
                <a:t>属性推定</a:t>
              </a:r>
            </a:p>
          </p:txBody>
        </p:sp>
        <p:grpSp>
          <p:nvGrpSpPr>
            <p:cNvPr id="83" name="グループ化 82">
              <a:extLst>
                <a:ext uri="{FF2B5EF4-FFF2-40B4-BE49-F238E27FC236}">
                  <a16:creationId xmlns:a16="http://schemas.microsoft.com/office/drawing/2014/main" id="{FF097D41-B8D8-50F4-0C47-95D94FC7CB6F}"/>
                </a:ext>
              </a:extLst>
            </p:cNvPr>
            <p:cNvGrpSpPr/>
            <p:nvPr/>
          </p:nvGrpSpPr>
          <p:grpSpPr>
            <a:xfrm>
              <a:off x="4350651" y="453350"/>
              <a:ext cx="1669343" cy="952017"/>
              <a:chOff x="4067084" y="697751"/>
              <a:chExt cx="1669343" cy="952017"/>
            </a:xfrm>
          </p:grpSpPr>
          <p:sp>
            <p:nvSpPr>
              <p:cNvPr id="97" name="吹き出し: 円形 96">
                <a:extLst>
                  <a:ext uri="{FF2B5EF4-FFF2-40B4-BE49-F238E27FC236}">
                    <a16:creationId xmlns:a16="http://schemas.microsoft.com/office/drawing/2014/main" id="{9C4C2386-0428-FA62-BB30-202ABD5EEBF8}"/>
                  </a:ext>
                </a:extLst>
              </p:cNvPr>
              <p:cNvSpPr/>
              <p:nvPr/>
            </p:nvSpPr>
            <p:spPr bwMode="auto">
              <a:xfrm>
                <a:off x="4067084" y="697751"/>
                <a:ext cx="1669343" cy="952017"/>
              </a:xfrm>
              <a:prstGeom prst="wedgeEllipseCallou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0DBE71AE-BF38-DC56-EC23-9BCAA590AACB}"/>
                  </a:ext>
                </a:extLst>
              </p:cNvPr>
              <p:cNvSpPr txBox="1"/>
              <p:nvPr/>
            </p:nvSpPr>
            <p:spPr>
              <a:xfrm>
                <a:off x="4346929" y="881646"/>
                <a:ext cx="1079311" cy="66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ja-JP" altLang="en-US" sz="1200" dirty="0"/>
                  <a:t>女性</a:t>
                </a:r>
                <a:endParaRPr kumimoji="1" lang="en-US" altLang="ja-JP" sz="1200" dirty="0"/>
              </a:p>
            </p:txBody>
          </p:sp>
        </p:grpSp>
        <p:cxnSp>
          <p:nvCxnSpPr>
            <p:cNvPr id="84" name="直線矢印コネクタ 83">
              <a:extLst>
                <a:ext uri="{FF2B5EF4-FFF2-40B4-BE49-F238E27FC236}">
                  <a16:creationId xmlns:a16="http://schemas.microsoft.com/office/drawing/2014/main" id="{57EDD239-8140-8541-3CEB-126B879C2376}"/>
                </a:ext>
              </a:extLst>
            </p:cNvPr>
            <p:cNvCxnSpPr>
              <a:cxnSpLocks/>
              <a:stCxn id="73" idx="0"/>
              <a:endCxn id="76" idx="1"/>
            </p:cNvCxnSpPr>
            <p:nvPr/>
          </p:nvCxnSpPr>
          <p:spPr>
            <a:xfrm>
              <a:off x="4671218" y="2341854"/>
              <a:ext cx="2052310" cy="40384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E145BE63-2EC3-E298-DDE6-09A806E7CC29}"/>
                </a:ext>
              </a:extLst>
            </p:cNvPr>
            <p:cNvCxnSpPr>
              <a:cxnSpLocks/>
              <a:stCxn id="73" idx="0"/>
              <a:endCxn id="78" idx="1"/>
            </p:cNvCxnSpPr>
            <p:nvPr/>
          </p:nvCxnSpPr>
          <p:spPr>
            <a:xfrm>
              <a:off x="4671218" y="2341854"/>
              <a:ext cx="2200854" cy="168313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49269C21-EA48-4BDB-D812-53035EF30186}"/>
                </a:ext>
              </a:extLst>
            </p:cNvPr>
            <p:cNvCxnSpPr>
              <a:cxnSpLocks/>
              <a:stCxn id="73" idx="0"/>
            </p:cNvCxnSpPr>
            <p:nvPr/>
          </p:nvCxnSpPr>
          <p:spPr>
            <a:xfrm flipH="1">
              <a:off x="2470364" y="2341854"/>
              <a:ext cx="2200854" cy="5707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A8E8EC3B-2DD5-6A98-660B-0E6986AA0E14}"/>
                </a:ext>
              </a:extLst>
            </p:cNvPr>
            <p:cNvGrpSpPr/>
            <p:nvPr/>
          </p:nvGrpSpPr>
          <p:grpSpPr>
            <a:xfrm>
              <a:off x="1420568" y="3567785"/>
              <a:ext cx="1593250" cy="948529"/>
              <a:chOff x="4067084" y="512408"/>
              <a:chExt cx="1593250" cy="948529"/>
            </a:xfrm>
          </p:grpSpPr>
          <p:sp>
            <p:nvSpPr>
              <p:cNvPr id="95" name="吹き出し: 円形 94">
                <a:extLst>
                  <a:ext uri="{FF2B5EF4-FFF2-40B4-BE49-F238E27FC236}">
                    <a16:creationId xmlns:a16="http://schemas.microsoft.com/office/drawing/2014/main" id="{344D2E7E-2182-F82E-39F1-DA055D7AE424}"/>
                  </a:ext>
                </a:extLst>
              </p:cNvPr>
              <p:cNvSpPr/>
              <p:nvPr/>
            </p:nvSpPr>
            <p:spPr bwMode="auto">
              <a:xfrm>
                <a:off x="4067084" y="512408"/>
                <a:ext cx="1593250" cy="948529"/>
              </a:xfrm>
              <a:prstGeom prst="wedgeEllipseCallout">
                <a:avLst>
                  <a:gd name="adj1" fmla="val -16442"/>
                  <a:gd name="adj2" fmla="val -72164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035C7A92-1CAA-5EEB-1365-F8BB51FD8841}"/>
                  </a:ext>
                </a:extLst>
              </p:cNvPr>
              <p:cNvSpPr txBox="1"/>
              <p:nvPr/>
            </p:nvSpPr>
            <p:spPr>
              <a:xfrm>
                <a:off x="4272107" y="668420"/>
                <a:ext cx="1079311" cy="667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ja-JP" altLang="en-US" sz="1200" dirty="0"/>
                  <a:t>男性</a:t>
                </a:r>
                <a:endParaRPr kumimoji="1" lang="en-US" altLang="ja-JP" sz="1200" dirty="0"/>
              </a:p>
            </p:txBody>
          </p:sp>
        </p:grp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10F3F00A-C10B-A62A-1995-1C391D8AF86C}"/>
                </a:ext>
              </a:extLst>
            </p:cNvPr>
            <p:cNvSpPr/>
            <p:nvPr/>
          </p:nvSpPr>
          <p:spPr bwMode="auto">
            <a:xfrm>
              <a:off x="1367645" y="1214705"/>
              <a:ext cx="1401993" cy="3753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kumimoji="1" lang="ja-JP" altLang="en-US" sz="10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フィールド</a:t>
              </a:r>
            </a:p>
          </p:txBody>
        </p:sp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AEA2DD83-D84A-DABC-C832-AFB19F4E844C}"/>
                </a:ext>
              </a:extLst>
            </p:cNvPr>
            <p:cNvGrpSpPr/>
            <p:nvPr/>
          </p:nvGrpSpPr>
          <p:grpSpPr>
            <a:xfrm>
              <a:off x="6644557" y="1029918"/>
              <a:ext cx="1669345" cy="1137360"/>
              <a:chOff x="4067082" y="512408"/>
              <a:chExt cx="1669345" cy="1137360"/>
            </a:xfrm>
          </p:grpSpPr>
          <p:sp>
            <p:nvSpPr>
              <p:cNvPr id="93" name="吹き出し: 円形 92">
                <a:extLst>
                  <a:ext uri="{FF2B5EF4-FFF2-40B4-BE49-F238E27FC236}">
                    <a16:creationId xmlns:a16="http://schemas.microsoft.com/office/drawing/2014/main" id="{BC7BCD34-20C9-3C6D-C17D-8A143C7699FB}"/>
                  </a:ext>
                </a:extLst>
              </p:cNvPr>
              <p:cNvSpPr/>
              <p:nvPr/>
            </p:nvSpPr>
            <p:spPr bwMode="auto">
              <a:xfrm>
                <a:off x="4067082" y="512408"/>
                <a:ext cx="1669345" cy="1137360"/>
              </a:xfrm>
              <a:prstGeom prst="wedgeEllipseCallou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94" name="テキスト ボックス 93">
                <a:extLst>
                  <a:ext uri="{FF2B5EF4-FFF2-40B4-BE49-F238E27FC236}">
                    <a16:creationId xmlns:a16="http://schemas.microsoft.com/office/drawing/2014/main" id="{FC144C57-35A8-DE42-566F-55116BEC68FB}"/>
                  </a:ext>
                </a:extLst>
              </p:cNvPr>
              <p:cNvSpPr txBox="1"/>
              <p:nvPr/>
            </p:nvSpPr>
            <p:spPr>
              <a:xfrm>
                <a:off x="4392491" y="755499"/>
                <a:ext cx="1079311" cy="667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sz="1200" dirty="0"/>
                  <a:t>男</a:t>
                </a:r>
                <a:r>
                  <a:rPr kumimoji="1" lang="ja-JP" altLang="en-US" sz="1200" dirty="0"/>
                  <a:t>性</a:t>
                </a:r>
                <a:endParaRPr kumimoji="1" lang="en-US" altLang="ja-JP" sz="1200" dirty="0"/>
              </a:p>
            </p:txBody>
          </p:sp>
        </p:grpSp>
        <p:grpSp>
          <p:nvGrpSpPr>
            <p:cNvPr id="90" name="グループ化 89">
              <a:extLst>
                <a:ext uri="{FF2B5EF4-FFF2-40B4-BE49-F238E27FC236}">
                  <a16:creationId xmlns:a16="http://schemas.microsoft.com/office/drawing/2014/main" id="{795661AF-9EB8-B166-7D9C-7A00FC68D162}"/>
                </a:ext>
              </a:extLst>
            </p:cNvPr>
            <p:cNvGrpSpPr/>
            <p:nvPr/>
          </p:nvGrpSpPr>
          <p:grpSpPr>
            <a:xfrm>
              <a:off x="5395015" y="4331963"/>
              <a:ext cx="1909074" cy="1137360"/>
              <a:chOff x="4067082" y="512408"/>
              <a:chExt cx="1909074" cy="1137360"/>
            </a:xfrm>
          </p:grpSpPr>
          <p:sp>
            <p:nvSpPr>
              <p:cNvPr id="91" name="吹き出し: 円形 90">
                <a:extLst>
                  <a:ext uri="{FF2B5EF4-FFF2-40B4-BE49-F238E27FC236}">
                    <a16:creationId xmlns:a16="http://schemas.microsoft.com/office/drawing/2014/main" id="{8696E553-B85B-4FB2-F974-F4969A93C374}"/>
                  </a:ext>
                </a:extLst>
              </p:cNvPr>
              <p:cNvSpPr/>
              <p:nvPr/>
            </p:nvSpPr>
            <p:spPr bwMode="auto">
              <a:xfrm>
                <a:off x="4067082" y="512408"/>
                <a:ext cx="1909074" cy="1137360"/>
              </a:xfrm>
              <a:prstGeom prst="wedgeEllipseCallout">
                <a:avLst>
                  <a:gd name="adj1" fmla="val 37842"/>
                  <a:gd name="adj2" fmla="val -51395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2FFC7C02-C4F7-4757-6C84-26305B06550D}"/>
                  </a:ext>
                </a:extLst>
              </p:cNvPr>
              <p:cNvSpPr txBox="1"/>
              <p:nvPr/>
            </p:nvSpPr>
            <p:spPr>
              <a:xfrm>
                <a:off x="4512798" y="754208"/>
                <a:ext cx="1079311" cy="667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sz="1200" dirty="0"/>
                  <a:t>男</a:t>
                </a:r>
                <a:r>
                  <a:rPr kumimoji="1" lang="ja-JP" altLang="en-US" sz="1200" dirty="0"/>
                  <a:t>性</a:t>
                </a:r>
                <a:endParaRPr kumimoji="1" lang="en-US" altLang="ja-JP" sz="1200" dirty="0"/>
              </a:p>
            </p:txBody>
          </p:sp>
        </p:grpSp>
      </p:grpSp>
      <p:sp>
        <p:nvSpPr>
          <p:cNvPr id="164" name="テキスト ボックス 163">
            <a:extLst>
              <a:ext uri="{FF2B5EF4-FFF2-40B4-BE49-F238E27FC236}">
                <a16:creationId xmlns:a16="http://schemas.microsoft.com/office/drawing/2014/main" id="{0F72DB62-E26F-7E4D-AB14-E17D61914CE5}"/>
              </a:ext>
            </a:extLst>
          </p:cNvPr>
          <p:cNvSpPr txBox="1"/>
          <p:nvPr/>
        </p:nvSpPr>
        <p:spPr>
          <a:xfrm>
            <a:off x="395944" y="6041397"/>
            <a:ext cx="813556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000" dirty="0"/>
              <a:t>生成画像により，</a:t>
            </a:r>
            <a:r>
              <a:rPr kumimoji="1" lang="ja-JP" altLang="en-US" sz="2000" b="1" u="sng" dirty="0"/>
              <a:t>ゲストの画像・位置・名前・性別</a:t>
            </a:r>
            <a:r>
              <a:rPr kumimoji="1" lang="ja-JP" altLang="en-US" sz="2000" dirty="0"/>
              <a:t>を同時に報告する</a:t>
            </a:r>
          </a:p>
        </p:txBody>
      </p:sp>
      <p:sp>
        <p:nvSpPr>
          <p:cNvPr id="165" name="楕円 164">
            <a:extLst>
              <a:ext uri="{FF2B5EF4-FFF2-40B4-BE49-F238E27FC236}">
                <a16:creationId xmlns:a16="http://schemas.microsoft.com/office/drawing/2014/main" id="{A865AB22-A239-D04D-0C52-EAA3479506C0}"/>
              </a:ext>
            </a:extLst>
          </p:cNvPr>
          <p:cNvSpPr/>
          <p:nvPr/>
        </p:nvSpPr>
        <p:spPr bwMode="auto">
          <a:xfrm>
            <a:off x="7077761" y="3825802"/>
            <a:ext cx="1503303" cy="49771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生成画像</a:t>
            </a: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66" name="矢印: 右 165">
            <a:extLst>
              <a:ext uri="{FF2B5EF4-FFF2-40B4-BE49-F238E27FC236}">
                <a16:creationId xmlns:a16="http://schemas.microsoft.com/office/drawing/2014/main" id="{57374250-98EA-4451-A1FF-3760A141CABC}"/>
              </a:ext>
            </a:extLst>
          </p:cNvPr>
          <p:cNvSpPr/>
          <p:nvPr/>
        </p:nvSpPr>
        <p:spPr bwMode="auto">
          <a:xfrm>
            <a:off x="3969955" y="4830009"/>
            <a:ext cx="598479" cy="409715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090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D2F520E-A8FD-B15F-6C26-FBCBAE0BE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19BC1D0-E0D4-21C7-3768-25A13338F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ホームサービスロボット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E65BF0D-2353-D15D-8FC0-E09153378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35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RoboCup@Home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1F167DE5-C6E6-9030-49D0-B975687AB541}"/>
              </a:ext>
            </a:extLst>
          </p:cNvPr>
          <p:cNvGrpSpPr/>
          <p:nvPr/>
        </p:nvGrpSpPr>
        <p:grpSpPr>
          <a:xfrm>
            <a:off x="4139952" y="1689958"/>
            <a:ext cx="5079272" cy="4304897"/>
            <a:chOff x="-684584" y="2169186"/>
            <a:chExt cx="5079272" cy="4304897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D62DCA6-B15E-D576-04F2-1FFBEFEEA6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13" t="9863" r="7773" b="12902"/>
            <a:stretch/>
          </p:blipFill>
          <p:spPr>
            <a:xfrm>
              <a:off x="-684584" y="2169186"/>
              <a:ext cx="5079272" cy="4304897"/>
            </a:xfrm>
            <a:prstGeom prst="rect">
              <a:avLst/>
            </a:prstGeom>
          </p:spPr>
        </p:pic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75EBA1CA-036F-CBF3-AD26-BA23BF6DE263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1511660" y="2845150"/>
              <a:ext cx="943263" cy="31493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8929EE9E-F9A7-B4C5-8DF1-6397E798E1A7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439652" y="2459182"/>
              <a:ext cx="1015271" cy="286083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6E28D7B-7D1C-45F7-9F81-5AE4CBD526E8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1635910" y="3116662"/>
              <a:ext cx="825654" cy="294535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EEDBC6E6-02A3-0012-0280-243094F51002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1987525" y="5538010"/>
              <a:ext cx="574948" cy="247188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AA4BB1DA-B001-7981-E864-4D3ABA9C165F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1943708" y="6032386"/>
              <a:ext cx="614464" cy="186846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F334AD3B-3624-9A93-EE4D-2EFE95A280F6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 flipV="1">
              <a:off x="2375756" y="4571271"/>
              <a:ext cx="182416" cy="341841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1AC8C8FA-03F3-8DE3-BF1A-2AD24A138415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943708" y="4706174"/>
              <a:ext cx="614464" cy="639940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9C9428B2-FAAA-6C69-F2B6-6C9E7974BA82}"/>
                </a:ext>
              </a:extLst>
            </p:cNvPr>
            <p:cNvSpPr txBox="1"/>
            <p:nvPr/>
          </p:nvSpPr>
          <p:spPr>
            <a:xfrm>
              <a:off x="2454923" y="2707366"/>
              <a:ext cx="1470274" cy="33855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/>
                <a:t>RGB-D</a:t>
              </a:r>
              <a:r>
                <a:rPr kumimoji="1" lang="ja-JP" altLang="en-US" sz="1600" dirty="0"/>
                <a:t>カメラ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08D431BA-325F-5E56-33A6-957DB043BAE2}"/>
                </a:ext>
              </a:extLst>
            </p:cNvPr>
            <p:cNvSpPr txBox="1"/>
            <p:nvPr/>
          </p:nvSpPr>
          <p:spPr>
            <a:xfrm>
              <a:off x="2454923" y="2289905"/>
              <a:ext cx="800219" cy="33855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/>
                <a:t>マイク</a:t>
              </a: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10DD5B-7F29-CF4F-BC45-BC6E01FBEA7C}"/>
                </a:ext>
              </a:extLst>
            </p:cNvPr>
            <p:cNvSpPr txBox="1"/>
            <p:nvPr/>
          </p:nvSpPr>
          <p:spPr>
            <a:xfrm>
              <a:off x="2461564" y="3118809"/>
              <a:ext cx="1415772" cy="58477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 dirty="0"/>
                <a:t>ヘッド</a:t>
              </a:r>
              <a:endParaRPr kumimoji="1" lang="en-US" altLang="ja-JP" sz="1600" dirty="0"/>
            </a:p>
            <a:p>
              <a:pPr algn="ctr"/>
              <a:r>
                <a:rPr kumimoji="1" lang="ja-JP" altLang="en-US" sz="1600" dirty="0"/>
                <a:t>ディスプレイ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013F1605-13F1-0F9B-3F12-D7E234B30D89}"/>
                </a:ext>
              </a:extLst>
            </p:cNvPr>
            <p:cNvSpPr txBox="1"/>
            <p:nvPr/>
          </p:nvSpPr>
          <p:spPr>
            <a:xfrm>
              <a:off x="2562473" y="5615921"/>
              <a:ext cx="1210588" cy="33855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 dirty="0"/>
                <a:t>測域センサ</a:t>
              </a:r>
              <a:endParaRPr kumimoji="1" lang="en-US" altLang="ja-JP" sz="1600" dirty="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6BA27C9-61E1-4214-CF8E-9B7A1574E094}"/>
                </a:ext>
              </a:extLst>
            </p:cNvPr>
            <p:cNvSpPr txBox="1"/>
            <p:nvPr/>
          </p:nvSpPr>
          <p:spPr>
            <a:xfrm>
              <a:off x="2558172" y="6049955"/>
              <a:ext cx="1622576" cy="33855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/>
                <a:t>全方向移動台車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BBEF9622-D804-D4CD-7798-F3E7A2799E4D}"/>
                </a:ext>
              </a:extLst>
            </p:cNvPr>
            <p:cNvSpPr txBox="1"/>
            <p:nvPr/>
          </p:nvSpPr>
          <p:spPr>
            <a:xfrm>
              <a:off x="2558172" y="4743835"/>
              <a:ext cx="1622575" cy="33855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/>
                <a:t>ロボットアーム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6D83A70D-D014-DDF7-F69A-AB6B6A76D314}"/>
                </a:ext>
              </a:extLst>
            </p:cNvPr>
            <p:cNvSpPr txBox="1"/>
            <p:nvPr/>
          </p:nvSpPr>
          <p:spPr>
            <a:xfrm>
              <a:off x="2558172" y="5176837"/>
              <a:ext cx="1005403" cy="33855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/>
                <a:t>スピーカ</a:t>
              </a:r>
            </a:p>
          </p:txBody>
        </p:sp>
      </p:grp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1B09FCD2-7D1B-0699-C26E-8E60F89F4967}"/>
              </a:ext>
            </a:extLst>
          </p:cNvPr>
          <p:cNvSpPr txBox="1"/>
          <p:nvPr/>
        </p:nvSpPr>
        <p:spPr>
          <a:xfrm>
            <a:off x="268133" y="759924"/>
            <a:ext cx="8494633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400" dirty="0"/>
              <a:t>ホームサービスロボットの発展を目的とする国際的な競技会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AA01B9CA-64F9-C39B-06CE-E15A20B2D7EE}"/>
              </a:ext>
            </a:extLst>
          </p:cNvPr>
          <p:cNvSpPr txBox="1"/>
          <p:nvPr/>
        </p:nvSpPr>
        <p:spPr>
          <a:xfrm>
            <a:off x="5718312" y="5994855"/>
            <a:ext cx="2531912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2400" dirty="0"/>
              <a:t>TOYOTA</a:t>
            </a:r>
            <a:r>
              <a:rPr lang="ja-JP" altLang="en-US" sz="2400" dirty="0"/>
              <a:t> </a:t>
            </a:r>
            <a:r>
              <a:rPr lang="en-US" altLang="ja-JP" sz="2400" dirty="0"/>
              <a:t>HSR</a:t>
            </a:r>
            <a:r>
              <a:rPr lang="en-US" altLang="ja-JP" sz="2400" baseline="30000" dirty="0"/>
              <a:t>†[]</a:t>
            </a:r>
            <a:endParaRPr kumimoji="1" lang="ja-JP" altLang="en-US" sz="2400" baseline="30000" dirty="0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C8271AEC-9001-03C3-59A5-BD7CA2820908}"/>
              </a:ext>
            </a:extLst>
          </p:cNvPr>
          <p:cNvSpPr txBox="1"/>
          <p:nvPr/>
        </p:nvSpPr>
        <p:spPr>
          <a:xfrm>
            <a:off x="2116906" y="6523882"/>
            <a:ext cx="5557355" cy="304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ja-JP" sz="1200" dirty="0"/>
              <a:t>†</a:t>
            </a:r>
            <a:r>
              <a:rPr kumimoji="1" lang="en-US" altLang="ja-JP" sz="1200" dirty="0"/>
              <a:t>Human Support Robot []T. Yamato, et al., ROBOMECH Journal, 2019.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91617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FE7B0B0-63D1-24E5-700D-5E0951F2F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4FC0B2D-C0DB-ABA2-5F80-71FE266FA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Find My Mates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B81AA37-4E03-B995-2B08-84142E4E4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9869AC0-B847-3B46-C132-DD47BB437183}"/>
              </a:ext>
            </a:extLst>
          </p:cNvPr>
          <p:cNvSpPr txBox="1"/>
          <p:nvPr/>
        </p:nvSpPr>
        <p:spPr>
          <a:xfrm>
            <a:off x="632460" y="803571"/>
            <a:ext cx="7879080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400" dirty="0"/>
              <a:t>ヒューマンインタラクションを包括的に評価するタスク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BB4C86-1AFA-1BDF-F76A-F0304536B4D1}"/>
              </a:ext>
            </a:extLst>
          </p:cNvPr>
          <p:cNvSpPr txBox="1"/>
          <p:nvPr/>
        </p:nvSpPr>
        <p:spPr>
          <a:xfrm>
            <a:off x="683568" y="2010560"/>
            <a:ext cx="7571303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400" dirty="0"/>
              <a:t>家を訪れたゲストを見つけ，特徴をホストに報告する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6413E7-A821-C5B9-AEEB-58EB3A01133D}"/>
              </a:ext>
            </a:extLst>
          </p:cNvPr>
          <p:cNvSpPr/>
          <p:nvPr/>
        </p:nvSpPr>
        <p:spPr bwMode="auto">
          <a:xfrm>
            <a:off x="180897" y="1438399"/>
            <a:ext cx="1438775" cy="4247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ja-JP" altLang="en-US" sz="2400" b="1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目的</a:t>
            </a:r>
            <a:endParaRPr kumimoji="1" lang="ja-JP" altLang="en-US" sz="2400" b="1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8A4A6F0-95CA-476C-C2F3-D0E145FD1D38}"/>
              </a:ext>
            </a:extLst>
          </p:cNvPr>
          <p:cNvSpPr txBox="1"/>
          <p:nvPr/>
        </p:nvSpPr>
        <p:spPr>
          <a:xfrm>
            <a:off x="6084168" y="3723463"/>
            <a:ext cx="268535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1" lang="ja-JP" altLang="en-US" sz="2400" dirty="0"/>
              <a:t>ナビゲーション</a:t>
            </a:r>
            <a:endParaRPr kumimoji="1" lang="en-US" altLang="ja-JP" sz="2400" dirty="0"/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1" lang="ja-JP" altLang="en-US" sz="2400" dirty="0"/>
              <a:t>人物認識</a:t>
            </a:r>
            <a:endParaRPr kumimoji="1" lang="en-US" altLang="ja-JP" sz="2400" dirty="0"/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1" lang="ja-JP" altLang="en-US" sz="2400" dirty="0"/>
              <a:t>音声認識</a:t>
            </a:r>
            <a:endParaRPr kumimoji="1" lang="en-US" altLang="ja-JP" sz="2400" dirty="0"/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1" lang="ja-JP" altLang="en-US" sz="2400" dirty="0"/>
              <a:t>属性推定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EE60587-AD9B-6A64-C11D-8834727F9A2C}"/>
              </a:ext>
            </a:extLst>
          </p:cNvPr>
          <p:cNvSpPr/>
          <p:nvPr/>
        </p:nvSpPr>
        <p:spPr bwMode="auto">
          <a:xfrm>
            <a:off x="7453705" y="5769260"/>
            <a:ext cx="1438775" cy="4247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ja-JP" altLang="en-US" sz="2400" b="1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必要技術</a:t>
            </a:r>
            <a:endParaRPr kumimoji="1" lang="ja-JP" altLang="en-US" sz="2400" b="1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1142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矢印: 右 5">
            <a:extLst>
              <a:ext uri="{FF2B5EF4-FFF2-40B4-BE49-F238E27FC236}">
                <a16:creationId xmlns:a16="http://schemas.microsoft.com/office/drawing/2014/main" id="{94767EE9-92F2-14BB-C361-E6A5B9029059}"/>
              </a:ext>
            </a:extLst>
          </p:cNvPr>
          <p:cNvSpPr/>
          <p:nvPr/>
        </p:nvSpPr>
        <p:spPr bwMode="auto">
          <a:xfrm>
            <a:off x="8703578" y="4779987"/>
            <a:ext cx="425839" cy="409715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58" name="矢印: 右 157">
            <a:extLst>
              <a:ext uri="{FF2B5EF4-FFF2-40B4-BE49-F238E27FC236}">
                <a16:creationId xmlns:a16="http://schemas.microsoft.com/office/drawing/2014/main" id="{6BA78DD9-3D9D-1D32-F4F1-B804220FC2EF}"/>
              </a:ext>
            </a:extLst>
          </p:cNvPr>
          <p:cNvSpPr/>
          <p:nvPr/>
        </p:nvSpPr>
        <p:spPr bwMode="auto">
          <a:xfrm>
            <a:off x="4376831" y="4687335"/>
            <a:ext cx="425839" cy="409715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355D683-F0B9-D3A6-8704-8C29A2AD7A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4D19D91-DD22-98C6-433C-978534BA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提案手法：概要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003D376-B20A-4E62-6CC8-ACA10F551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584BD982-8EAF-1606-9AF3-D3580165BD50}"/>
              </a:ext>
            </a:extLst>
          </p:cNvPr>
          <p:cNvGrpSpPr/>
          <p:nvPr/>
        </p:nvGrpSpPr>
        <p:grpSpPr>
          <a:xfrm>
            <a:off x="-45129" y="3014806"/>
            <a:ext cx="4520211" cy="3210156"/>
            <a:chOff x="329860" y="295130"/>
            <a:chExt cx="7734528" cy="5492895"/>
          </a:xfrm>
        </p:grpSpPr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CBCE6E9B-4687-DD67-7257-C40367601ED4}"/>
                </a:ext>
              </a:extLst>
            </p:cNvPr>
            <p:cNvSpPr/>
            <p:nvPr/>
          </p:nvSpPr>
          <p:spPr bwMode="auto">
            <a:xfrm>
              <a:off x="1295636" y="1125251"/>
              <a:ext cx="6768752" cy="4501706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F63D1258-0DA4-BE4D-76E7-FD694015EB05}"/>
                </a:ext>
              </a:extLst>
            </p:cNvPr>
            <p:cNvSpPr/>
            <p:nvPr/>
          </p:nvSpPr>
          <p:spPr bwMode="auto">
            <a:xfrm>
              <a:off x="1369558" y="1225172"/>
              <a:ext cx="1795696" cy="48450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kumimoji="1" lang="ja-JP" altLang="en-US" sz="16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フィールド</a:t>
              </a:r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2ED66C2C-2820-C475-4C60-2FF3230093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4274567" y="2341854"/>
              <a:ext cx="793302" cy="1490446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C5EE03A3-FC69-EBA5-55BC-E49E8B1E2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6315450" y="4297579"/>
              <a:ext cx="793302" cy="1490446"/>
            </a:xfrm>
            <a:prstGeom prst="rect">
              <a:avLst/>
            </a:prstGeom>
          </p:spPr>
        </p:pic>
        <p:cxnSp>
          <p:nvCxnSpPr>
            <p:cNvPr id="51" name="コネクタ: 曲線 50">
              <a:extLst>
                <a:ext uri="{FF2B5EF4-FFF2-40B4-BE49-F238E27FC236}">
                  <a16:creationId xmlns:a16="http://schemas.microsoft.com/office/drawing/2014/main" id="{5A8D9188-BBBF-D041-077D-00ECA901C643}"/>
                </a:ext>
              </a:extLst>
            </p:cNvPr>
            <p:cNvCxnSpPr>
              <a:cxnSpLocks/>
              <a:stCxn id="50" idx="1"/>
              <a:endCxn id="49" idx="3"/>
            </p:cNvCxnSpPr>
            <p:nvPr/>
          </p:nvCxnSpPr>
          <p:spPr>
            <a:xfrm rot="10800000">
              <a:off x="5067871" y="3087078"/>
              <a:ext cx="1247582" cy="195572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B23E528D-5318-1AB1-5664-A5179BCB7C8D}"/>
                </a:ext>
              </a:extLst>
            </p:cNvPr>
            <p:cNvSpPr txBox="1"/>
            <p:nvPr/>
          </p:nvSpPr>
          <p:spPr>
            <a:xfrm>
              <a:off x="2323641" y="4463367"/>
              <a:ext cx="3596485" cy="703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dirty="0"/>
                <a:t>1. </a:t>
              </a:r>
              <a:r>
                <a:rPr kumimoji="1" lang="ja-JP" altLang="en-US" dirty="0"/>
                <a:t>ナビゲーション</a:t>
              </a: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F175C253-2C54-1892-E603-9FCD5822AB1F}"/>
                </a:ext>
              </a:extLst>
            </p:cNvPr>
            <p:cNvSpPr txBox="1"/>
            <p:nvPr/>
          </p:nvSpPr>
          <p:spPr>
            <a:xfrm>
              <a:off x="4697998" y="5119890"/>
              <a:ext cx="1720344" cy="642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ja-JP" altLang="en-US" sz="1600" dirty="0"/>
                <a:t>開始位置</a:t>
              </a:r>
              <a:endParaRPr kumimoji="1" lang="ja-JP" altLang="en-US" sz="2800" dirty="0"/>
            </a:p>
          </p:txBody>
        </p:sp>
        <p:pic>
          <p:nvPicPr>
            <p:cNvPr id="54" name="グラフィックス 53" descr="ユーザー 単色塗りつぶし">
              <a:extLst>
                <a:ext uri="{FF2B5EF4-FFF2-40B4-BE49-F238E27FC236}">
                  <a16:creationId xmlns:a16="http://schemas.microsoft.com/office/drawing/2014/main" id="{7051C9F1-BCC3-1161-CBED-BF938D52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49311" y="2431543"/>
              <a:ext cx="914400" cy="914400"/>
            </a:xfrm>
            <a:prstGeom prst="rect">
              <a:avLst/>
            </a:prstGeom>
          </p:spPr>
        </p:pic>
        <p:pic>
          <p:nvPicPr>
            <p:cNvPr id="55" name="グラフィックス 54" descr="男性のプロフィール 枠線">
              <a:extLst>
                <a:ext uri="{FF2B5EF4-FFF2-40B4-BE49-F238E27FC236}">
                  <a16:creationId xmlns:a16="http://schemas.microsoft.com/office/drawing/2014/main" id="{7688588F-6349-6608-C286-C1CC05A74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43808" y="295130"/>
              <a:ext cx="914400" cy="914400"/>
            </a:xfrm>
            <a:prstGeom prst="rect">
              <a:avLst/>
            </a:prstGeom>
          </p:spPr>
        </p:pic>
        <p:pic>
          <p:nvPicPr>
            <p:cNvPr id="56" name="グラフィックス 55" descr="男子生徒 枠線">
              <a:extLst>
                <a:ext uri="{FF2B5EF4-FFF2-40B4-BE49-F238E27FC236}">
                  <a16:creationId xmlns:a16="http://schemas.microsoft.com/office/drawing/2014/main" id="{75A2FF2D-A8A7-A9C6-E9A1-C69D4F263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23528" y="2288494"/>
              <a:ext cx="914400" cy="914400"/>
            </a:xfrm>
            <a:prstGeom prst="rect">
              <a:avLst/>
            </a:prstGeom>
          </p:spPr>
        </p:pic>
        <p:pic>
          <p:nvPicPr>
            <p:cNvPr id="57" name="グラフィックス 56" descr="女性のプロフィール 枠線">
              <a:extLst>
                <a:ext uri="{FF2B5EF4-FFF2-40B4-BE49-F238E27FC236}">
                  <a16:creationId xmlns:a16="http://schemas.microsoft.com/office/drawing/2014/main" id="{9A8C4EB7-7DFE-B9A8-3A66-BE01508E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96575" y="1175759"/>
              <a:ext cx="914400" cy="914400"/>
            </a:xfrm>
            <a:prstGeom prst="rect">
              <a:avLst/>
            </a:prstGeom>
          </p:spPr>
        </p:pic>
        <p:pic>
          <p:nvPicPr>
            <p:cNvPr id="58" name="グラフィックス 57" descr="男性のプロフィール 単色塗りつぶし">
              <a:extLst>
                <a:ext uri="{FF2B5EF4-FFF2-40B4-BE49-F238E27FC236}">
                  <a16:creationId xmlns:a16="http://schemas.microsoft.com/office/drawing/2014/main" id="{C209B9A5-84B6-B9C8-68ED-F71794CFB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76256" y="3567774"/>
              <a:ext cx="914400" cy="914400"/>
            </a:xfrm>
            <a:prstGeom prst="rect">
              <a:avLst/>
            </a:prstGeom>
          </p:spPr>
        </p:pic>
        <p:pic>
          <p:nvPicPr>
            <p:cNvPr id="59" name="グラフィックス 58" descr="男性のプロフィール 枠線">
              <a:extLst>
                <a:ext uri="{FF2B5EF4-FFF2-40B4-BE49-F238E27FC236}">
                  <a16:creationId xmlns:a16="http://schemas.microsoft.com/office/drawing/2014/main" id="{F5620CF2-A864-8C8B-0946-84ED0AF19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2991" y="1543982"/>
              <a:ext cx="914400" cy="914400"/>
            </a:xfrm>
            <a:prstGeom prst="rect">
              <a:avLst/>
            </a:prstGeom>
          </p:spPr>
        </p:pic>
        <p:cxnSp>
          <p:nvCxnSpPr>
            <p:cNvPr id="60" name="直線矢印コネクタ 59">
              <a:extLst>
                <a:ext uri="{FF2B5EF4-FFF2-40B4-BE49-F238E27FC236}">
                  <a16:creationId xmlns:a16="http://schemas.microsoft.com/office/drawing/2014/main" id="{8A0D0B43-6DE4-C409-AE29-A6E24A01F8B1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H="1">
              <a:off x="2463711" y="2431543"/>
              <a:ext cx="2086534" cy="4572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349A5051-74BA-1B75-000B-84C14C3E89F1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4562437" y="2090159"/>
              <a:ext cx="1591338" cy="34138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815416E5-6AEA-324E-5ADD-C2F462974A23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>
              <a:off x="4572000" y="2431543"/>
              <a:ext cx="2151528" cy="31415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3A8A4D30-11B7-F6F1-BDBB-F13435C85CFD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>
              <a:off x="4572000" y="2431543"/>
              <a:ext cx="2304256" cy="159343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>
              <a:extLst>
                <a:ext uri="{FF2B5EF4-FFF2-40B4-BE49-F238E27FC236}">
                  <a16:creationId xmlns:a16="http://schemas.microsoft.com/office/drawing/2014/main" id="{5C508E42-3285-EA9B-DFB6-6B89B79865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9619" y="1052736"/>
              <a:ext cx="1245845" cy="1378807"/>
            </a:xfrm>
            <a:prstGeom prst="straightConnector1">
              <a:avLst/>
            </a:prstGeom>
            <a:ln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B4F50189-413D-4F4A-F3F9-083665CF1E93}"/>
                </a:ext>
              </a:extLst>
            </p:cNvPr>
            <p:cNvSpPr txBox="1"/>
            <p:nvPr/>
          </p:nvSpPr>
          <p:spPr>
            <a:xfrm>
              <a:off x="3290093" y="1041109"/>
              <a:ext cx="634157" cy="703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dirty="0"/>
                <a:t>×</a:t>
              </a:r>
              <a:endParaRPr kumimoji="1" lang="ja-JP" altLang="en-US" dirty="0"/>
            </a:p>
          </p:txBody>
        </p: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6BA3771A-9BFB-23D2-C4D7-2F28A84A9A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1189" y="2083460"/>
              <a:ext cx="3494428" cy="349357"/>
            </a:xfrm>
            <a:prstGeom prst="straightConnector1">
              <a:avLst/>
            </a:prstGeom>
            <a:ln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25C775C5-7974-7D5C-74DD-9FE620E44357}"/>
                </a:ext>
              </a:extLst>
            </p:cNvPr>
            <p:cNvSpPr txBox="1"/>
            <p:nvPr/>
          </p:nvSpPr>
          <p:spPr>
            <a:xfrm>
              <a:off x="1224657" y="1835258"/>
              <a:ext cx="634157" cy="703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dirty="0"/>
                <a:t>×</a:t>
              </a:r>
              <a:endParaRPr kumimoji="1"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3B7FFAA-FE44-9CA9-F03B-4F7FB57D6A42}"/>
                </a:ext>
              </a:extLst>
            </p:cNvPr>
            <p:cNvSpPr txBox="1"/>
            <p:nvPr/>
          </p:nvSpPr>
          <p:spPr>
            <a:xfrm>
              <a:off x="1649807" y="3161635"/>
              <a:ext cx="2411554" cy="703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dirty="0">
                  <a:solidFill>
                    <a:srgbClr val="7030A0"/>
                  </a:solidFill>
                </a:rPr>
                <a:t>2. </a:t>
              </a:r>
              <a:r>
                <a:rPr kumimoji="1" lang="ja-JP" altLang="en-US" dirty="0">
                  <a:solidFill>
                    <a:srgbClr val="7030A0"/>
                  </a:solidFill>
                </a:rPr>
                <a:t>人物認識</a:t>
              </a:r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292DDAF4-596C-29D5-8AD1-DDD6521B7F30}"/>
                </a:ext>
              </a:extLst>
            </p:cNvPr>
            <p:cNvSpPr txBox="1"/>
            <p:nvPr/>
          </p:nvSpPr>
          <p:spPr>
            <a:xfrm>
              <a:off x="329860" y="363251"/>
              <a:ext cx="2685844" cy="703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ja-JP" altLang="en-US" dirty="0"/>
                <a:t>フィールド外</a:t>
              </a:r>
              <a:endParaRPr kumimoji="1" lang="ja-JP" altLang="en-US" dirty="0"/>
            </a:p>
          </p:txBody>
        </p:sp>
      </p:grp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BC396FCC-0BC0-EB83-4E37-D4F6F1910B5B}"/>
              </a:ext>
            </a:extLst>
          </p:cNvPr>
          <p:cNvSpPr txBox="1"/>
          <p:nvPr/>
        </p:nvSpPr>
        <p:spPr>
          <a:xfrm>
            <a:off x="786348" y="809966"/>
            <a:ext cx="7571303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ja-JP" altLang="en-US" sz="2400" dirty="0"/>
              <a:t>ゲストの場所・特徴を説明するための画像を作成する</a:t>
            </a:r>
            <a:endParaRPr kumimoji="1" lang="ja-JP" altLang="en-US" sz="2400" dirty="0"/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0C0D4D36-9B98-EE91-886E-5707F661CDD6}"/>
              </a:ext>
            </a:extLst>
          </p:cNvPr>
          <p:cNvGrpSpPr/>
          <p:nvPr/>
        </p:nvGrpSpPr>
        <p:grpSpPr>
          <a:xfrm>
            <a:off x="4802670" y="3091434"/>
            <a:ext cx="4123101" cy="3039397"/>
            <a:chOff x="1295636" y="453350"/>
            <a:chExt cx="7018266" cy="5173607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ADDEEC31-8C04-A15B-6C5B-B20D38964AF1}"/>
                </a:ext>
              </a:extLst>
            </p:cNvPr>
            <p:cNvSpPr/>
            <p:nvPr/>
          </p:nvSpPr>
          <p:spPr bwMode="auto">
            <a:xfrm>
              <a:off x="1295636" y="1125251"/>
              <a:ext cx="6768752" cy="4501706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pic>
          <p:nvPicPr>
            <p:cNvPr id="73" name="図 72">
              <a:extLst>
                <a:ext uri="{FF2B5EF4-FFF2-40B4-BE49-F238E27FC236}">
                  <a16:creationId xmlns:a16="http://schemas.microsoft.com/office/drawing/2014/main" id="{3DC2F8FF-DFDA-7604-FAD2-A445339E20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4274567" y="2341854"/>
              <a:ext cx="793302" cy="1490446"/>
            </a:xfrm>
            <a:prstGeom prst="rect">
              <a:avLst/>
            </a:prstGeom>
          </p:spPr>
        </p:pic>
        <p:pic>
          <p:nvPicPr>
            <p:cNvPr id="74" name="グラフィックス 73" descr="ユーザー 単色塗りつぶし">
              <a:extLst>
                <a:ext uri="{FF2B5EF4-FFF2-40B4-BE49-F238E27FC236}">
                  <a16:creationId xmlns:a16="http://schemas.microsoft.com/office/drawing/2014/main" id="{294A4717-129E-C032-F380-045CD2882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49311" y="2431543"/>
              <a:ext cx="914400" cy="914400"/>
            </a:xfrm>
            <a:prstGeom prst="rect">
              <a:avLst/>
            </a:prstGeom>
          </p:spPr>
        </p:pic>
        <p:pic>
          <p:nvPicPr>
            <p:cNvPr id="76" name="グラフィックス 75" descr="男子生徒 枠線">
              <a:extLst>
                <a:ext uri="{FF2B5EF4-FFF2-40B4-BE49-F238E27FC236}">
                  <a16:creationId xmlns:a16="http://schemas.microsoft.com/office/drawing/2014/main" id="{0052907B-A9CC-5C1B-9CC8-3962258CA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23528" y="2288494"/>
              <a:ext cx="914400" cy="914400"/>
            </a:xfrm>
            <a:prstGeom prst="rect">
              <a:avLst/>
            </a:prstGeom>
          </p:spPr>
        </p:pic>
        <p:pic>
          <p:nvPicPr>
            <p:cNvPr id="77" name="グラフィックス 76" descr="女性のプロフィール 枠線">
              <a:extLst>
                <a:ext uri="{FF2B5EF4-FFF2-40B4-BE49-F238E27FC236}">
                  <a16:creationId xmlns:a16="http://schemas.microsoft.com/office/drawing/2014/main" id="{717961CE-8CD7-17C6-553B-23CC3F459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02578" y="1178551"/>
              <a:ext cx="914400" cy="914400"/>
            </a:xfrm>
            <a:prstGeom prst="rect">
              <a:avLst/>
            </a:prstGeom>
          </p:spPr>
        </p:pic>
        <p:pic>
          <p:nvPicPr>
            <p:cNvPr id="78" name="グラフィックス 77" descr="男性のプロフィール 単色塗りつぶし">
              <a:extLst>
                <a:ext uri="{FF2B5EF4-FFF2-40B4-BE49-F238E27FC236}">
                  <a16:creationId xmlns:a16="http://schemas.microsoft.com/office/drawing/2014/main" id="{60BA5F09-73EE-3452-4AA0-553A49F7E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72072" y="3567785"/>
              <a:ext cx="914400" cy="914400"/>
            </a:xfrm>
            <a:prstGeom prst="rect">
              <a:avLst/>
            </a:prstGeom>
          </p:spPr>
        </p:pic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9AADCF5C-9859-7DF0-2AE9-068C08F3DEF1}"/>
                </a:ext>
              </a:extLst>
            </p:cNvPr>
            <p:cNvCxnSpPr>
              <a:cxnSpLocks/>
              <a:stCxn id="73" idx="0"/>
              <a:endCxn id="77" idx="2"/>
            </p:cNvCxnSpPr>
            <p:nvPr/>
          </p:nvCxnSpPr>
          <p:spPr>
            <a:xfrm flipV="1">
              <a:off x="4671218" y="2092951"/>
              <a:ext cx="1488560" cy="248903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BEC83F3F-0256-7ACE-4848-441BC49A331C}"/>
                </a:ext>
              </a:extLst>
            </p:cNvPr>
            <p:cNvSpPr txBox="1"/>
            <p:nvPr/>
          </p:nvSpPr>
          <p:spPr>
            <a:xfrm>
              <a:off x="1944658" y="1655650"/>
              <a:ext cx="2797353" cy="82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>
                  <a:solidFill>
                    <a:srgbClr val="0070C0"/>
                  </a:solidFill>
                </a:rPr>
                <a:t>3. </a:t>
              </a:r>
              <a:r>
                <a:rPr kumimoji="1" lang="ja-JP" altLang="en-US" sz="1600" dirty="0">
                  <a:solidFill>
                    <a:srgbClr val="0070C0"/>
                  </a:solidFill>
                </a:rPr>
                <a:t>属性推定</a:t>
              </a:r>
            </a:p>
          </p:txBody>
        </p:sp>
        <p:grpSp>
          <p:nvGrpSpPr>
            <p:cNvPr id="83" name="グループ化 82">
              <a:extLst>
                <a:ext uri="{FF2B5EF4-FFF2-40B4-BE49-F238E27FC236}">
                  <a16:creationId xmlns:a16="http://schemas.microsoft.com/office/drawing/2014/main" id="{FF097D41-B8D8-50F4-0C47-95D94FC7CB6F}"/>
                </a:ext>
              </a:extLst>
            </p:cNvPr>
            <p:cNvGrpSpPr/>
            <p:nvPr/>
          </p:nvGrpSpPr>
          <p:grpSpPr>
            <a:xfrm>
              <a:off x="4350651" y="453350"/>
              <a:ext cx="1669343" cy="952017"/>
              <a:chOff x="4067084" y="697751"/>
              <a:chExt cx="1669343" cy="952017"/>
            </a:xfrm>
          </p:grpSpPr>
          <p:sp>
            <p:nvSpPr>
              <p:cNvPr id="97" name="吹き出し: 円形 96">
                <a:extLst>
                  <a:ext uri="{FF2B5EF4-FFF2-40B4-BE49-F238E27FC236}">
                    <a16:creationId xmlns:a16="http://schemas.microsoft.com/office/drawing/2014/main" id="{9C4C2386-0428-FA62-BB30-202ABD5EEBF8}"/>
                  </a:ext>
                </a:extLst>
              </p:cNvPr>
              <p:cNvSpPr/>
              <p:nvPr/>
            </p:nvSpPr>
            <p:spPr bwMode="auto">
              <a:xfrm>
                <a:off x="4067084" y="697751"/>
                <a:ext cx="1669343" cy="952017"/>
              </a:xfrm>
              <a:prstGeom prst="wedgeEllipseCallou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0DBE71AE-BF38-DC56-EC23-9BCAA590AACB}"/>
                  </a:ext>
                </a:extLst>
              </p:cNvPr>
              <p:cNvSpPr txBox="1"/>
              <p:nvPr/>
            </p:nvSpPr>
            <p:spPr>
              <a:xfrm>
                <a:off x="4346140" y="810126"/>
                <a:ext cx="1100173" cy="699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ja-JP" altLang="en-US" dirty="0"/>
                  <a:t>女性</a:t>
                </a:r>
                <a:endParaRPr kumimoji="1" lang="en-US" altLang="ja-JP" dirty="0"/>
              </a:p>
            </p:txBody>
          </p:sp>
        </p:grpSp>
        <p:cxnSp>
          <p:nvCxnSpPr>
            <p:cNvPr id="84" name="直線矢印コネクタ 83">
              <a:extLst>
                <a:ext uri="{FF2B5EF4-FFF2-40B4-BE49-F238E27FC236}">
                  <a16:creationId xmlns:a16="http://schemas.microsoft.com/office/drawing/2014/main" id="{57EDD239-8140-8541-3CEB-126B879C2376}"/>
                </a:ext>
              </a:extLst>
            </p:cNvPr>
            <p:cNvCxnSpPr>
              <a:cxnSpLocks/>
              <a:stCxn id="73" idx="0"/>
              <a:endCxn id="76" idx="1"/>
            </p:cNvCxnSpPr>
            <p:nvPr/>
          </p:nvCxnSpPr>
          <p:spPr>
            <a:xfrm>
              <a:off x="4671218" y="2341854"/>
              <a:ext cx="2052310" cy="40384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E145BE63-2EC3-E298-DDE6-09A806E7CC29}"/>
                </a:ext>
              </a:extLst>
            </p:cNvPr>
            <p:cNvCxnSpPr>
              <a:cxnSpLocks/>
              <a:stCxn id="73" idx="0"/>
              <a:endCxn id="78" idx="1"/>
            </p:cNvCxnSpPr>
            <p:nvPr/>
          </p:nvCxnSpPr>
          <p:spPr>
            <a:xfrm>
              <a:off x="4671218" y="2341854"/>
              <a:ext cx="2200854" cy="168313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49269C21-EA48-4BDB-D812-53035EF30186}"/>
                </a:ext>
              </a:extLst>
            </p:cNvPr>
            <p:cNvCxnSpPr>
              <a:cxnSpLocks/>
              <a:stCxn id="73" idx="0"/>
            </p:cNvCxnSpPr>
            <p:nvPr/>
          </p:nvCxnSpPr>
          <p:spPr>
            <a:xfrm flipH="1">
              <a:off x="2470364" y="2341854"/>
              <a:ext cx="2200854" cy="5707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A8E8EC3B-2DD5-6A98-660B-0E6986AA0E14}"/>
                </a:ext>
              </a:extLst>
            </p:cNvPr>
            <p:cNvGrpSpPr/>
            <p:nvPr/>
          </p:nvGrpSpPr>
          <p:grpSpPr>
            <a:xfrm>
              <a:off x="1420568" y="3567785"/>
              <a:ext cx="1593250" cy="948529"/>
              <a:chOff x="4067084" y="512408"/>
              <a:chExt cx="1593250" cy="948529"/>
            </a:xfrm>
          </p:grpSpPr>
          <p:sp>
            <p:nvSpPr>
              <p:cNvPr id="95" name="吹き出し: 円形 94">
                <a:extLst>
                  <a:ext uri="{FF2B5EF4-FFF2-40B4-BE49-F238E27FC236}">
                    <a16:creationId xmlns:a16="http://schemas.microsoft.com/office/drawing/2014/main" id="{344D2E7E-2182-F82E-39F1-DA055D7AE424}"/>
                  </a:ext>
                </a:extLst>
              </p:cNvPr>
              <p:cNvSpPr/>
              <p:nvPr/>
            </p:nvSpPr>
            <p:spPr bwMode="auto">
              <a:xfrm>
                <a:off x="4067084" y="512408"/>
                <a:ext cx="1593250" cy="948529"/>
              </a:xfrm>
              <a:prstGeom prst="wedgeEllipseCallout">
                <a:avLst>
                  <a:gd name="adj1" fmla="val -16442"/>
                  <a:gd name="adj2" fmla="val -72164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035C7A92-1CAA-5EEB-1365-F8BB51FD8841}"/>
                  </a:ext>
                </a:extLst>
              </p:cNvPr>
              <p:cNvSpPr txBox="1"/>
              <p:nvPr/>
            </p:nvSpPr>
            <p:spPr>
              <a:xfrm>
                <a:off x="4264597" y="638261"/>
                <a:ext cx="1100172" cy="699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ja-JP" altLang="en-US" dirty="0"/>
                  <a:t>男性</a:t>
                </a:r>
                <a:endParaRPr kumimoji="1" lang="en-US" altLang="ja-JP" dirty="0"/>
              </a:p>
            </p:txBody>
          </p:sp>
        </p:grp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10F3F00A-C10B-A62A-1995-1C391D8AF86C}"/>
                </a:ext>
              </a:extLst>
            </p:cNvPr>
            <p:cNvSpPr/>
            <p:nvPr/>
          </p:nvSpPr>
          <p:spPr bwMode="auto">
            <a:xfrm>
              <a:off x="1367645" y="1197665"/>
              <a:ext cx="1807872" cy="48198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kumimoji="1" lang="ja-JP" altLang="en-US" sz="16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フィールド</a:t>
              </a:r>
            </a:p>
          </p:txBody>
        </p:sp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AEA2DD83-D84A-DABC-C832-AFB19F4E844C}"/>
                </a:ext>
              </a:extLst>
            </p:cNvPr>
            <p:cNvGrpSpPr/>
            <p:nvPr/>
          </p:nvGrpSpPr>
          <p:grpSpPr>
            <a:xfrm>
              <a:off x="6644557" y="1029918"/>
              <a:ext cx="1669345" cy="1137360"/>
              <a:chOff x="4067082" y="512408"/>
              <a:chExt cx="1669345" cy="1137360"/>
            </a:xfrm>
          </p:grpSpPr>
          <p:sp>
            <p:nvSpPr>
              <p:cNvPr id="93" name="吹き出し: 円形 92">
                <a:extLst>
                  <a:ext uri="{FF2B5EF4-FFF2-40B4-BE49-F238E27FC236}">
                    <a16:creationId xmlns:a16="http://schemas.microsoft.com/office/drawing/2014/main" id="{BC7BCD34-20C9-3C6D-C17D-8A143C7699FB}"/>
                  </a:ext>
                </a:extLst>
              </p:cNvPr>
              <p:cNvSpPr/>
              <p:nvPr/>
            </p:nvSpPr>
            <p:spPr bwMode="auto">
              <a:xfrm>
                <a:off x="4067082" y="512408"/>
                <a:ext cx="1669345" cy="1137360"/>
              </a:xfrm>
              <a:prstGeom prst="wedgeEllipseCallou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94" name="テキスト ボックス 93">
                <a:extLst>
                  <a:ext uri="{FF2B5EF4-FFF2-40B4-BE49-F238E27FC236}">
                    <a16:creationId xmlns:a16="http://schemas.microsoft.com/office/drawing/2014/main" id="{FC144C57-35A8-DE42-566F-55116BEC68FB}"/>
                  </a:ext>
                </a:extLst>
              </p:cNvPr>
              <p:cNvSpPr txBox="1"/>
              <p:nvPr/>
            </p:nvSpPr>
            <p:spPr>
              <a:xfrm>
                <a:off x="4356804" y="769005"/>
                <a:ext cx="1100173" cy="699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dirty="0"/>
                  <a:t>男</a:t>
                </a:r>
                <a:r>
                  <a:rPr kumimoji="1" lang="ja-JP" altLang="en-US" dirty="0"/>
                  <a:t>性</a:t>
                </a:r>
                <a:endParaRPr kumimoji="1" lang="en-US" altLang="ja-JP" dirty="0"/>
              </a:p>
            </p:txBody>
          </p:sp>
        </p:grpSp>
        <p:grpSp>
          <p:nvGrpSpPr>
            <p:cNvPr id="90" name="グループ化 89">
              <a:extLst>
                <a:ext uri="{FF2B5EF4-FFF2-40B4-BE49-F238E27FC236}">
                  <a16:creationId xmlns:a16="http://schemas.microsoft.com/office/drawing/2014/main" id="{795661AF-9EB8-B166-7D9C-7A00FC68D162}"/>
                </a:ext>
              </a:extLst>
            </p:cNvPr>
            <p:cNvGrpSpPr/>
            <p:nvPr/>
          </p:nvGrpSpPr>
          <p:grpSpPr>
            <a:xfrm>
              <a:off x="5395015" y="4331963"/>
              <a:ext cx="1909074" cy="1137360"/>
              <a:chOff x="4067082" y="512408"/>
              <a:chExt cx="1909074" cy="1137360"/>
            </a:xfrm>
          </p:grpSpPr>
          <p:sp>
            <p:nvSpPr>
              <p:cNvPr id="91" name="吹き出し: 円形 90">
                <a:extLst>
                  <a:ext uri="{FF2B5EF4-FFF2-40B4-BE49-F238E27FC236}">
                    <a16:creationId xmlns:a16="http://schemas.microsoft.com/office/drawing/2014/main" id="{8696E553-B85B-4FB2-F974-F4969A93C374}"/>
                  </a:ext>
                </a:extLst>
              </p:cNvPr>
              <p:cNvSpPr/>
              <p:nvPr/>
            </p:nvSpPr>
            <p:spPr bwMode="auto">
              <a:xfrm>
                <a:off x="4067082" y="512408"/>
                <a:ext cx="1909074" cy="1137360"/>
              </a:xfrm>
              <a:prstGeom prst="wedgeEllipseCallout">
                <a:avLst>
                  <a:gd name="adj1" fmla="val 37842"/>
                  <a:gd name="adj2" fmla="val -51395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kumimoji="1" lang="ja-JP" altLang="en-US" sz="1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2FFC7C02-C4F7-4757-6C84-26305B06550D}"/>
                  </a:ext>
                </a:extLst>
              </p:cNvPr>
              <p:cNvSpPr txBox="1"/>
              <p:nvPr/>
            </p:nvSpPr>
            <p:spPr>
              <a:xfrm>
                <a:off x="4470068" y="733954"/>
                <a:ext cx="1100172" cy="699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dirty="0"/>
                  <a:t>男</a:t>
                </a:r>
                <a:r>
                  <a:rPr kumimoji="1" lang="ja-JP" altLang="en-US" dirty="0"/>
                  <a:t>性</a:t>
                </a:r>
                <a:endParaRPr kumimoji="1" lang="en-US" altLang="ja-JP" dirty="0"/>
              </a:p>
            </p:txBody>
          </p:sp>
        </p:grp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F89853-CB47-27EC-1D3F-AB107F0D6A1E}"/>
              </a:ext>
            </a:extLst>
          </p:cNvPr>
          <p:cNvSpPr txBox="1"/>
          <p:nvPr/>
        </p:nvSpPr>
        <p:spPr>
          <a:xfrm>
            <a:off x="1210364" y="1503899"/>
            <a:ext cx="6494085" cy="1403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ja-JP" altLang="en-US" sz="2400" dirty="0"/>
              <a:t>フィールド中央までナビゲーションを行う</a:t>
            </a:r>
            <a:endParaRPr kumimoji="1" lang="en-US" altLang="ja-JP" sz="24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ja-JP" altLang="en-US" sz="2400" dirty="0"/>
              <a:t>人物認識により，</a:t>
            </a:r>
            <a:r>
              <a:rPr lang="en-US" altLang="ja-JP" sz="2400" dirty="0"/>
              <a:t>4</a:t>
            </a:r>
            <a:r>
              <a:rPr lang="ja-JP" altLang="en-US" sz="2400" dirty="0"/>
              <a:t>人のゲストを見つける</a:t>
            </a:r>
            <a:endParaRPr lang="en-US" altLang="ja-JP" sz="24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ja-JP" altLang="en-US" sz="2400" dirty="0"/>
              <a:t>属性推定により，ゲストの性別を推定する</a:t>
            </a:r>
          </a:p>
        </p:txBody>
      </p:sp>
    </p:spTree>
    <p:extLst>
      <p:ext uri="{BB962C8B-B14F-4D97-AF65-F5344CB8AC3E}">
        <p14:creationId xmlns:p14="http://schemas.microsoft.com/office/powerpoint/2010/main" val="322756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355D683-F0B9-D3A6-8704-8C29A2AD7A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4D19D91-DD22-98C6-433C-978534BA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提案手法：概要</a:t>
            </a:r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003D376-B20A-4E62-6CC8-ACA10F551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FDF211BC-00C3-A1B7-BCD7-E6833255FBEC}"/>
              </a:ext>
            </a:extLst>
          </p:cNvPr>
          <p:cNvGrpSpPr/>
          <p:nvPr/>
        </p:nvGrpSpPr>
        <p:grpSpPr>
          <a:xfrm>
            <a:off x="535897" y="2139766"/>
            <a:ext cx="3816230" cy="2826481"/>
            <a:chOff x="5234580" y="3315223"/>
            <a:chExt cx="3192557" cy="2364559"/>
          </a:xfrm>
        </p:grpSpPr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5CA8DE65-7788-6BF8-ABF1-849CECD10F7F}"/>
                </a:ext>
              </a:extLst>
            </p:cNvPr>
            <p:cNvSpPr/>
            <p:nvPr/>
          </p:nvSpPr>
          <p:spPr bwMode="auto">
            <a:xfrm>
              <a:off x="5234580" y="3556502"/>
              <a:ext cx="3192557" cy="2123280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pic>
          <p:nvPicPr>
            <p:cNvPr id="101" name="図 100">
              <a:extLst>
                <a:ext uri="{FF2B5EF4-FFF2-40B4-BE49-F238E27FC236}">
                  <a16:creationId xmlns:a16="http://schemas.microsoft.com/office/drawing/2014/main" id="{D08DC968-F005-FA72-AB8F-0E3A6FFF9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6643488" y="4133641"/>
              <a:ext cx="374170" cy="702985"/>
            </a:xfrm>
            <a:prstGeom prst="rect">
              <a:avLst/>
            </a:prstGeom>
          </p:spPr>
        </p:pic>
        <p:pic>
          <p:nvPicPr>
            <p:cNvPr id="102" name="グラフィックス 101" descr="ユーザー 単色塗りつぶし">
              <a:extLst>
                <a:ext uri="{FF2B5EF4-FFF2-40B4-BE49-F238E27FC236}">
                  <a16:creationId xmlns:a16="http://schemas.microsoft.com/office/drawing/2014/main" id="{AEB76687-A245-0668-1B06-17D84D538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54229" y="4172630"/>
              <a:ext cx="431287" cy="431287"/>
            </a:xfrm>
            <a:prstGeom prst="rect">
              <a:avLst/>
            </a:prstGeom>
          </p:spPr>
        </p:pic>
        <p:pic>
          <p:nvPicPr>
            <p:cNvPr id="103" name="グラフィックス 102" descr="男子生徒 枠線">
              <a:extLst>
                <a:ext uri="{FF2B5EF4-FFF2-40B4-BE49-F238E27FC236}">
                  <a16:creationId xmlns:a16="http://schemas.microsoft.com/office/drawing/2014/main" id="{8F5312F3-D59C-09DD-2184-9C808A5BA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4706" y="4105159"/>
              <a:ext cx="431287" cy="431287"/>
            </a:xfrm>
            <a:prstGeom prst="rect">
              <a:avLst/>
            </a:prstGeom>
          </p:spPr>
        </p:pic>
        <p:pic>
          <p:nvPicPr>
            <p:cNvPr id="104" name="グラフィックス 103" descr="女性のプロフィール 枠線">
              <a:extLst>
                <a:ext uri="{FF2B5EF4-FFF2-40B4-BE49-F238E27FC236}">
                  <a16:creationId xmlns:a16="http://schemas.microsoft.com/office/drawing/2014/main" id="{F52FC677-55D1-87D9-0C2F-4ED8ABCE1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13163" y="3581642"/>
              <a:ext cx="431287" cy="431287"/>
            </a:xfrm>
            <a:prstGeom prst="rect">
              <a:avLst/>
            </a:prstGeom>
          </p:spPr>
        </p:pic>
        <p:pic>
          <p:nvPicPr>
            <p:cNvPr id="105" name="グラフィックス 104" descr="男性のプロフィール 単色塗りつぶし">
              <a:extLst>
                <a:ext uri="{FF2B5EF4-FFF2-40B4-BE49-F238E27FC236}">
                  <a16:creationId xmlns:a16="http://schemas.microsoft.com/office/drawing/2014/main" id="{3D909766-3A74-B3E5-D703-F1BCEADB8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945469" y="4811615"/>
              <a:ext cx="431287" cy="431287"/>
            </a:xfrm>
            <a:prstGeom prst="rect">
              <a:avLst/>
            </a:prstGeom>
          </p:spPr>
        </p:pic>
        <p:cxnSp>
          <p:nvCxnSpPr>
            <p:cNvPr id="107" name="コネクタ: 曲線 106">
              <a:extLst>
                <a:ext uri="{FF2B5EF4-FFF2-40B4-BE49-F238E27FC236}">
                  <a16:creationId xmlns:a16="http://schemas.microsoft.com/office/drawing/2014/main" id="{0746B86E-40EF-6FF3-CC90-6FAE30246789}"/>
                </a:ext>
              </a:extLst>
            </p:cNvPr>
            <p:cNvCxnSpPr>
              <a:cxnSpLocks/>
              <a:stCxn id="101" idx="3"/>
              <a:endCxn id="114" idx="2"/>
            </p:cNvCxnSpPr>
            <p:nvPr/>
          </p:nvCxnSpPr>
          <p:spPr>
            <a:xfrm flipV="1">
              <a:off x="7017658" y="4230234"/>
              <a:ext cx="273993" cy="254901"/>
            </a:xfrm>
            <a:prstGeom prst="curvedConnector2">
              <a:avLst/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コネクタ: 曲線 107">
              <a:extLst>
                <a:ext uri="{FF2B5EF4-FFF2-40B4-BE49-F238E27FC236}">
                  <a16:creationId xmlns:a16="http://schemas.microsoft.com/office/drawing/2014/main" id="{A50C684F-6212-FE65-287E-A0B1965BEC51}"/>
                </a:ext>
              </a:extLst>
            </p:cNvPr>
            <p:cNvCxnSpPr>
              <a:cxnSpLocks/>
            </p:cNvCxnSpPr>
            <p:nvPr/>
          </p:nvCxnSpPr>
          <p:spPr>
            <a:xfrm>
              <a:off x="7087023" y="4473275"/>
              <a:ext cx="536504" cy="139341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コネクタ: 曲線 108">
              <a:extLst>
                <a:ext uri="{FF2B5EF4-FFF2-40B4-BE49-F238E27FC236}">
                  <a16:creationId xmlns:a16="http://schemas.microsoft.com/office/drawing/2014/main" id="{E26CF028-4EEF-CD01-80E1-654153834ACE}"/>
                </a:ext>
              </a:extLst>
            </p:cNvPr>
            <p:cNvCxnSpPr>
              <a:cxnSpLocks/>
              <a:endCxn id="111" idx="1"/>
            </p:cNvCxnSpPr>
            <p:nvPr/>
          </p:nvCxnSpPr>
          <p:spPr>
            <a:xfrm>
              <a:off x="6984889" y="4772055"/>
              <a:ext cx="749448" cy="492440"/>
            </a:xfrm>
            <a:prstGeom prst="curvedConnector3">
              <a:avLst>
                <a:gd name="adj1" fmla="val 69527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コネクタ: 曲線 109">
              <a:extLst>
                <a:ext uri="{FF2B5EF4-FFF2-40B4-BE49-F238E27FC236}">
                  <a16:creationId xmlns:a16="http://schemas.microsoft.com/office/drawing/2014/main" id="{EDB6483B-CB4E-B274-507E-88F6CA63AAAB}"/>
                </a:ext>
              </a:extLst>
            </p:cNvPr>
            <p:cNvCxnSpPr>
              <a:cxnSpLocks/>
              <a:stCxn id="101" idx="1"/>
              <a:endCxn id="115" idx="2"/>
            </p:cNvCxnSpPr>
            <p:nvPr/>
          </p:nvCxnSpPr>
          <p:spPr>
            <a:xfrm rot="10800000" flipV="1">
              <a:off x="5904937" y="4485134"/>
              <a:ext cx="738551" cy="376537"/>
            </a:xfrm>
            <a:prstGeom prst="curvedConnector4">
              <a:avLst>
                <a:gd name="adj1" fmla="val 40434"/>
                <a:gd name="adj2" fmla="val 96908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1" name="図 110">
              <a:extLst>
                <a:ext uri="{FF2B5EF4-FFF2-40B4-BE49-F238E27FC236}">
                  <a16:creationId xmlns:a16="http://schemas.microsoft.com/office/drawing/2014/main" id="{B44661C5-EC3F-CF55-57C4-704B6068B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7734337" y="4999707"/>
              <a:ext cx="281870" cy="529574"/>
            </a:xfrm>
            <a:prstGeom prst="rect">
              <a:avLst/>
            </a:prstGeom>
          </p:spPr>
        </p:pic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5EA932F4-4C48-5C19-4A18-3426F5F2F8EB}"/>
                </a:ext>
              </a:extLst>
            </p:cNvPr>
            <p:cNvSpPr txBox="1"/>
            <p:nvPr/>
          </p:nvSpPr>
          <p:spPr>
            <a:xfrm>
              <a:off x="6236284" y="4959895"/>
              <a:ext cx="1179033" cy="34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dirty="0">
                  <a:solidFill>
                    <a:schemeClr val="accent2">
                      <a:lumMod val="50000"/>
                    </a:schemeClr>
                  </a:solidFill>
                </a:rPr>
                <a:t>4. </a:t>
              </a:r>
              <a:r>
                <a:rPr kumimoji="1" lang="ja-JP" altLang="en-US" dirty="0">
                  <a:solidFill>
                    <a:schemeClr val="accent2">
                      <a:lumMod val="50000"/>
                    </a:schemeClr>
                  </a:solidFill>
                </a:rPr>
                <a:t>音声認識</a:t>
              </a:r>
            </a:p>
          </p:txBody>
        </p:sp>
        <p:pic>
          <p:nvPicPr>
            <p:cNvPr id="113" name="図 112">
              <a:extLst>
                <a:ext uri="{FF2B5EF4-FFF2-40B4-BE49-F238E27FC236}">
                  <a16:creationId xmlns:a16="http://schemas.microsoft.com/office/drawing/2014/main" id="{64BE6390-3136-74AC-1226-AD984B18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7628341" y="4366581"/>
              <a:ext cx="274122" cy="515016"/>
            </a:xfrm>
            <a:prstGeom prst="rect">
              <a:avLst/>
            </a:prstGeom>
          </p:spPr>
        </p:pic>
        <p:pic>
          <p:nvPicPr>
            <p:cNvPr id="114" name="図 113">
              <a:extLst>
                <a:ext uri="{FF2B5EF4-FFF2-40B4-BE49-F238E27FC236}">
                  <a16:creationId xmlns:a16="http://schemas.microsoft.com/office/drawing/2014/main" id="{9FE75AB6-4AEA-1C1A-0EF7-ABA8A3C6F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>
              <a:off x="7154590" y="3715217"/>
              <a:ext cx="274122" cy="515016"/>
            </a:xfrm>
            <a:prstGeom prst="rect">
              <a:avLst/>
            </a:prstGeom>
          </p:spPr>
        </p:pic>
        <p:pic>
          <p:nvPicPr>
            <p:cNvPr id="115" name="図 114">
              <a:extLst>
                <a:ext uri="{FF2B5EF4-FFF2-40B4-BE49-F238E27FC236}">
                  <a16:creationId xmlns:a16="http://schemas.microsoft.com/office/drawing/2014/main" id="{FEC5241C-4EFD-88AA-1585-2C35626DB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2" t="18264" r="34548" b="16637"/>
            <a:stretch/>
          </p:blipFill>
          <p:spPr>
            <a:xfrm flipH="1">
              <a:off x="5763639" y="4330732"/>
              <a:ext cx="282596" cy="530939"/>
            </a:xfrm>
            <a:prstGeom prst="rect">
              <a:avLst/>
            </a:prstGeom>
          </p:spPr>
        </p:pic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05F0C551-05AB-1DD4-FEAB-0D71493A82A6}"/>
                </a:ext>
              </a:extLst>
            </p:cNvPr>
            <p:cNvSpPr txBox="1"/>
            <p:nvPr/>
          </p:nvSpPr>
          <p:spPr>
            <a:xfrm>
              <a:off x="7847855" y="4615246"/>
              <a:ext cx="512542" cy="314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/>
                <a:t>Jack</a:t>
              </a:r>
            </a:p>
          </p:txBody>
        </p:sp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1B287156-DD58-6FD8-6FC1-7CDEFEFF04B2}"/>
                </a:ext>
              </a:extLst>
            </p:cNvPr>
            <p:cNvGrpSpPr/>
            <p:nvPr/>
          </p:nvGrpSpPr>
          <p:grpSpPr>
            <a:xfrm flipH="1">
              <a:off x="7953035" y="4869954"/>
              <a:ext cx="105607" cy="219330"/>
              <a:chOff x="4473677" y="6056618"/>
              <a:chExt cx="220690" cy="458343"/>
            </a:xfrm>
          </p:grpSpPr>
          <p:cxnSp>
            <p:nvCxnSpPr>
              <p:cNvPr id="142" name="直線コネクタ 141">
                <a:extLst>
                  <a:ext uri="{FF2B5EF4-FFF2-40B4-BE49-F238E27FC236}">
                    <a16:creationId xmlns:a16="http://schemas.microsoft.com/office/drawing/2014/main" id="{13F58A9B-B920-018A-6F67-62EE89513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73677" y="6056618"/>
                <a:ext cx="216023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5D46814D-A3DE-B73C-C869-85BFFB645C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9672" y="6164630"/>
                <a:ext cx="180019" cy="7200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コネクタ 143">
                <a:extLst>
                  <a:ext uri="{FF2B5EF4-FFF2-40B4-BE49-F238E27FC236}">
                    <a16:creationId xmlns:a16="http://schemas.microsoft.com/office/drawing/2014/main" id="{647C3C44-447F-1FD1-9199-2DC135E5A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0230" y="6272671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コネクタ 144">
                <a:extLst>
                  <a:ext uri="{FF2B5EF4-FFF2-40B4-BE49-F238E27FC236}">
                    <a16:creationId xmlns:a16="http://schemas.microsoft.com/office/drawing/2014/main" id="{705C96F2-61C2-8778-A433-F443A0DD9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2730" y="6308674"/>
                <a:ext cx="171637" cy="636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211B2FD3-6CB5-3CA4-5731-7F338565E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6727" y="6343325"/>
                <a:ext cx="207639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BB7E43D7-59CE-14D9-E1AF-9B82321CB5BA}"/>
                </a:ext>
              </a:extLst>
            </p:cNvPr>
            <p:cNvGrpSpPr/>
            <p:nvPr/>
          </p:nvGrpSpPr>
          <p:grpSpPr>
            <a:xfrm flipH="1">
              <a:off x="7813936" y="4156422"/>
              <a:ext cx="105611" cy="219310"/>
              <a:chOff x="4608004" y="5841268"/>
              <a:chExt cx="220698" cy="458299"/>
            </a:xfrm>
          </p:grpSpPr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A87FFC60-1D0B-BF9C-A0EC-3D24D44DEA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コネクタ 137">
                <a:extLst>
                  <a:ext uri="{FF2B5EF4-FFF2-40B4-BE49-F238E27FC236}">
                    <a16:creationId xmlns:a16="http://schemas.microsoft.com/office/drawing/2014/main" id="{3D12F03B-42FB-D71A-3FFE-2BE1D59714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コネクタ 138">
                <a:extLst>
                  <a:ext uri="{FF2B5EF4-FFF2-40B4-BE49-F238E27FC236}">
                    <a16:creationId xmlns:a16="http://schemas.microsoft.com/office/drawing/2014/main" id="{ACF6EE80-67A0-6F26-DFBF-3992726C0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989DD23D-420D-570B-FA7B-583ECAF40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コネクタ 140">
                <a:extLst>
                  <a:ext uri="{FF2B5EF4-FFF2-40B4-BE49-F238E27FC236}">
                    <a16:creationId xmlns:a16="http://schemas.microsoft.com/office/drawing/2014/main" id="{5150CC21-360A-781C-5DB4-158AF67B62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DB11A379-3AE4-46E8-6608-E922CB33C92B}"/>
                </a:ext>
              </a:extLst>
            </p:cNvPr>
            <p:cNvSpPr txBox="1"/>
            <p:nvPr/>
          </p:nvSpPr>
          <p:spPr>
            <a:xfrm>
              <a:off x="7683883" y="3903410"/>
              <a:ext cx="729789" cy="314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/>
                <a:t>Hunter</a:t>
              </a:r>
            </a:p>
          </p:txBody>
        </p:sp>
        <p:sp>
          <p:nvSpPr>
            <p:cNvPr id="120" name="テキスト ボックス 119">
              <a:extLst>
                <a:ext uri="{FF2B5EF4-FFF2-40B4-BE49-F238E27FC236}">
                  <a16:creationId xmlns:a16="http://schemas.microsoft.com/office/drawing/2014/main" id="{4B103E67-5C33-2268-60FA-2CE8F10B711C}"/>
                </a:ext>
              </a:extLst>
            </p:cNvPr>
            <p:cNvSpPr txBox="1"/>
            <p:nvPr/>
          </p:nvSpPr>
          <p:spPr>
            <a:xfrm>
              <a:off x="7249268" y="3315223"/>
              <a:ext cx="614460" cy="314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/>
                <a:t>Olivia</a:t>
              </a:r>
            </a:p>
          </p:txBody>
        </p:sp>
        <p:grpSp>
          <p:nvGrpSpPr>
            <p:cNvPr id="121" name="グループ化 120">
              <a:extLst>
                <a:ext uri="{FF2B5EF4-FFF2-40B4-BE49-F238E27FC236}">
                  <a16:creationId xmlns:a16="http://schemas.microsoft.com/office/drawing/2014/main" id="{DFCA2C6C-670C-0230-655A-3ACEF4C85A10}"/>
                </a:ext>
              </a:extLst>
            </p:cNvPr>
            <p:cNvGrpSpPr/>
            <p:nvPr/>
          </p:nvGrpSpPr>
          <p:grpSpPr>
            <a:xfrm flipH="1">
              <a:off x="7311957" y="3606400"/>
              <a:ext cx="105611" cy="219310"/>
              <a:chOff x="4608004" y="5841268"/>
              <a:chExt cx="220698" cy="458299"/>
            </a:xfrm>
          </p:grpSpPr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7B33C3CE-A041-F61C-2B91-5CFC1BB026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コネクタ 132">
                <a:extLst>
                  <a:ext uri="{FF2B5EF4-FFF2-40B4-BE49-F238E27FC236}">
                    <a16:creationId xmlns:a16="http://schemas.microsoft.com/office/drawing/2014/main" id="{F7303E65-253A-54EB-ADE5-053E5657E4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D0A48346-0DB2-5072-DB61-EEE4B1944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コネクタ 134">
                <a:extLst>
                  <a:ext uri="{FF2B5EF4-FFF2-40B4-BE49-F238E27FC236}">
                    <a16:creationId xmlns:a16="http://schemas.microsoft.com/office/drawing/2014/main" id="{CBF98844-F142-DE6A-1743-DB2FC04CB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FEA8AC90-7431-8466-FA58-7B1786A84F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グループ化 121">
              <a:extLst>
                <a:ext uri="{FF2B5EF4-FFF2-40B4-BE49-F238E27FC236}">
                  <a16:creationId xmlns:a16="http://schemas.microsoft.com/office/drawing/2014/main" id="{0BCD2F5E-CEF2-7D54-2360-3344FEC7CF0F}"/>
                </a:ext>
              </a:extLst>
            </p:cNvPr>
            <p:cNvGrpSpPr/>
            <p:nvPr/>
          </p:nvGrpSpPr>
          <p:grpSpPr>
            <a:xfrm>
              <a:off x="5655769" y="4208109"/>
              <a:ext cx="100245" cy="208168"/>
              <a:chOff x="4608004" y="5841268"/>
              <a:chExt cx="220698" cy="458299"/>
            </a:xfrm>
          </p:grpSpPr>
          <p:cxnSp>
            <p:nvCxnSpPr>
              <p:cNvPr id="127" name="直線コネクタ 126">
                <a:extLst>
                  <a:ext uri="{FF2B5EF4-FFF2-40B4-BE49-F238E27FC236}">
                    <a16:creationId xmlns:a16="http://schemas.microsoft.com/office/drawing/2014/main" id="{ADD71565-206B-057B-C046-F6893146C4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8004" y="5841268"/>
                <a:ext cx="216024" cy="144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B8AFD05C-4C15-41E7-B8CA-D10BDD8B8D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008" y="5949280"/>
                <a:ext cx="180020" cy="72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コネクタ 128">
                <a:extLst>
                  <a:ext uri="{FF2B5EF4-FFF2-40B4-BE49-F238E27FC236}">
                    <a16:creationId xmlns:a16="http://schemas.microsoft.com/office/drawing/2014/main" id="{36D7A5AD-0CE1-D11C-1265-F8F6BFBED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64" y="6057292"/>
                <a:ext cx="1334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コネクタ 129">
                <a:extLst>
                  <a:ext uri="{FF2B5EF4-FFF2-40B4-BE49-F238E27FC236}">
                    <a16:creationId xmlns:a16="http://schemas.microsoft.com/office/drawing/2014/main" id="{8D95DEEE-4652-7AA7-5E79-A3491C113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066" y="6093296"/>
                <a:ext cx="171636" cy="636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B90660BD-319E-64C5-DAF0-0BDE13990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062" y="6127931"/>
                <a:ext cx="207640" cy="171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AA51AB48-DE05-2344-1990-73705052D9DE}"/>
                </a:ext>
              </a:extLst>
            </p:cNvPr>
            <p:cNvSpPr txBox="1"/>
            <p:nvPr/>
          </p:nvSpPr>
          <p:spPr>
            <a:xfrm>
              <a:off x="5328306" y="3845326"/>
              <a:ext cx="491085" cy="314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/>
                <a:t>Max</a:t>
              </a: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A862D55D-75DF-506A-7880-B605790A61C2}"/>
                </a:ext>
              </a:extLst>
            </p:cNvPr>
            <p:cNvSpPr/>
            <p:nvPr/>
          </p:nvSpPr>
          <p:spPr bwMode="auto">
            <a:xfrm>
              <a:off x="5271322" y="3585468"/>
              <a:ext cx="1096138" cy="29256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kumimoji="1" lang="ja-JP" altLang="en-US" sz="16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フィールド</a:t>
              </a:r>
            </a:p>
          </p:txBody>
        </p: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D5E45317-F14C-5874-0349-B1B4F665D8A7}"/>
              </a:ext>
            </a:extLst>
          </p:cNvPr>
          <p:cNvGrpSpPr/>
          <p:nvPr/>
        </p:nvGrpSpPr>
        <p:grpSpPr>
          <a:xfrm>
            <a:off x="4875581" y="2573210"/>
            <a:ext cx="4176670" cy="2360621"/>
            <a:chOff x="435845" y="4011780"/>
            <a:chExt cx="3446927" cy="1948176"/>
          </a:xfrm>
        </p:grpSpPr>
        <p:pic>
          <p:nvPicPr>
            <p:cNvPr id="148" name="図 147" descr="グラフ が含まれている画像&#10;&#10;自動的に生成された説明">
              <a:extLst>
                <a:ext uri="{FF2B5EF4-FFF2-40B4-BE49-F238E27FC236}">
                  <a16:creationId xmlns:a16="http://schemas.microsoft.com/office/drawing/2014/main" id="{022F16FB-EF1C-ED7C-F90E-621263926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3465" y="4011780"/>
              <a:ext cx="3409307" cy="1948176"/>
            </a:xfrm>
            <a:prstGeom prst="rect">
              <a:avLst/>
            </a:prstGeom>
          </p:spPr>
        </p:pic>
        <p:pic>
          <p:nvPicPr>
            <p:cNvPr id="149" name="グラフィックス 148" descr="ユーザー 単色塗りつぶし">
              <a:extLst>
                <a:ext uri="{FF2B5EF4-FFF2-40B4-BE49-F238E27FC236}">
                  <a16:creationId xmlns:a16="http://schemas.microsoft.com/office/drawing/2014/main" id="{E5D65B4F-40BF-FA0B-B918-7F1642DD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1803" y="4591804"/>
              <a:ext cx="469251" cy="469251"/>
            </a:xfrm>
            <a:prstGeom prst="rect">
              <a:avLst/>
            </a:prstGeom>
          </p:spPr>
        </p:pic>
        <p:pic>
          <p:nvPicPr>
            <p:cNvPr id="150" name="グラフィックス 149" descr="男性のプロフィール 単色塗りつぶし">
              <a:extLst>
                <a:ext uri="{FF2B5EF4-FFF2-40B4-BE49-F238E27FC236}">
                  <a16:creationId xmlns:a16="http://schemas.microsoft.com/office/drawing/2014/main" id="{F1E7D173-3EE3-F7BE-C83B-775351910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80163" y="5073108"/>
              <a:ext cx="528560" cy="528560"/>
            </a:xfrm>
            <a:prstGeom prst="rect">
              <a:avLst/>
            </a:prstGeom>
          </p:spPr>
        </p:pic>
        <p:pic>
          <p:nvPicPr>
            <p:cNvPr id="151" name="グラフィックス 150" descr="男子生徒 枠線">
              <a:extLst>
                <a:ext uri="{FF2B5EF4-FFF2-40B4-BE49-F238E27FC236}">
                  <a16:creationId xmlns:a16="http://schemas.microsoft.com/office/drawing/2014/main" id="{0AB424DA-2062-F0A9-23B7-321AD304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70201" y="4470727"/>
              <a:ext cx="460465" cy="460465"/>
            </a:xfrm>
            <a:prstGeom prst="rect">
              <a:avLst/>
            </a:prstGeom>
          </p:spPr>
        </p:pic>
        <p:pic>
          <p:nvPicPr>
            <p:cNvPr id="152" name="グラフィックス 151" descr="女性のプロフィール 枠線">
              <a:extLst>
                <a:ext uri="{FF2B5EF4-FFF2-40B4-BE49-F238E27FC236}">
                  <a16:creationId xmlns:a16="http://schemas.microsoft.com/office/drawing/2014/main" id="{2ECB1956-1ABF-AE81-1BDE-3C51FC00D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62607" y="4068970"/>
              <a:ext cx="494457" cy="494457"/>
            </a:xfrm>
            <a:prstGeom prst="rect">
              <a:avLst/>
            </a:prstGeom>
          </p:spPr>
        </p:pic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683E9C3E-E258-F044-3644-C584C79F19F6}"/>
                </a:ext>
              </a:extLst>
            </p:cNvPr>
            <p:cNvSpPr txBox="1"/>
            <p:nvPr/>
          </p:nvSpPr>
          <p:spPr>
            <a:xfrm>
              <a:off x="1830754" y="4457015"/>
              <a:ext cx="1280859" cy="309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/>
                <a:t>Olivia, female</a:t>
              </a:r>
              <a:endParaRPr kumimoji="1" lang="ja-JP" altLang="en-US" sz="3200" dirty="0"/>
            </a:p>
          </p:txBody>
        </p:sp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44E85468-08FC-EAA0-8ACD-3D9D417D50F8}"/>
                </a:ext>
              </a:extLst>
            </p:cNvPr>
            <p:cNvSpPr txBox="1"/>
            <p:nvPr/>
          </p:nvSpPr>
          <p:spPr>
            <a:xfrm>
              <a:off x="2596920" y="4833953"/>
              <a:ext cx="1215930" cy="309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/>
                <a:t>Hunter, male</a:t>
              </a:r>
              <a:endParaRPr kumimoji="1" lang="ja-JP" altLang="en-US" sz="3200" dirty="0"/>
            </a:p>
          </p:txBody>
        </p:sp>
        <p:sp>
          <p:nvSpPr>
            <p:cNvPr id="155" name="テキスト ボックス 154">
              <a:extLst>
                <a:ext uri="{FF2B5EF4-FFF2-40B4-BE49-F238E27FC236}">
                  <a16:creationId xmlns:a16="http://schemas.microsoft.com/office/drawing/2014/main" id="{937D4972-2884-05E0-7F83-19101B8E74F9}"/>
                </a:ext>
              </a:extLst>
            </p:cNvPr>
            <p:cNvSpPr txBox="1"/>
            <p:nvPr/>
          </p:nvSpPr>
          <p:spPr>
            <a:xfrm>
              <a:off x="2817565" y="5475290"/>
              <a:ext cx="1053754" cy="309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ja-JP" sz="1600" dirty="0"/>
                <a:t>Jack</a:t>
              </a:r>
              <a:r>
                <a:rPr kumimoji="1" lang="en-US" altLang="ja-JP" sz="1600" dirty="0"/>
                <a:t>,</a:t>
              </a:r>
              <a:r>
                <a:rPr lang="ja-JP" altLang="en-US" sz="1600" dirty="0"/>
                <a:t> </a:t>
              </a:r>
              <a:r>
                <a:rPr kumimoji="1" lang="en-US" altLang="ja-JP" sz="1600" dirty="0"/>
                <a:t>male</a:t>
              </a:r>
              <a:endParaRPr kumimoji="1" lang="ja-JP" altLang="en-US" sz="3200" dirty="0"/>
            </a:p>
          </p:txBody>
        </p:sp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D7200418-DFAA-75A8-0A6F-321F5A083315}"/>
                </a:ext>
              </a:extLst>
            </p:cNvPr>
            <p:cNvSpPr txBox="1"/>
            <p:nvPr/>
          </p:nvSpPr>
          <p:spPr>
            <a:xfrm>
              <a:off x="435845" y="4948324"/>
              <a:ext cx="1004367" cy="309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1600" dirty="0"/>
                <a:t>Max, male</a:t>
              </a:r>
              <a:endParaRPr kumimoji="1" lang="ja-JP" altLang="en-US" sz="3200" dirty="0"/>
            </a:p>
          </p:txBody>
        </p:sp>
      </p:grpSp>
      <p:sp>
        <p:nvSpPr>
          <p:cNvPr id="164" name="テキスト ボックス 163">
            <a:extLst>
              <a:ext uri="{FF2B5EF4-FFF2-40B4-BE49-F238E27FC236}">
                <a16:creationId xmlns:a16="http://schemas.microsoft.com/office/drawing/2014/main" id="{0F72DB62-E26F-7E4D-AB14-E17D61914CE5}"/>
              </a:ext>
            </a:extLst>
          </p:cNvPr>
          <p:cNvSpPr txBox="1"/>
          <p:nvPr/>
        </p:nvSpPr>
        <p:spPr>
          <a:xfrm>
            <a:off x="967322" y="5284369"/>
            <a:ext cx="7263527" cy="96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400" dirty="0"/>
              <a:t>生成画像により，</a:t>
            </a:r>
            <a:endParaRPr kumimoji="1" lang="en-US" altLang="ja-JP" sz="2400" dirty="0"/>
          </a:p>
          <a:p>
            <a:pPr>
              <a:lnSpc>
                <a:spcPct val="120000"/>
              </a:lnSpc>
            </a:pPr>
            <a:r>
              <a:rPr kumimoji="1" lang="ja-JP" altLang="en-US" sz="2400" b="1" u="sng" dirty="0"/>
              <a:t>ゲストの画像・位置・名前・性別</a:t>
            </a:r>
            <a:r>
              <a:rPr kumimoji="1" lang="ja-JP" altLang="en-US" sz="2400" dirty="0"/>
              <a:t>を同時に報告する</a:t>
            </a:r>
          </a:p>
        </p:txBody>
      </p:sp>
      <p:sp>
        <p:nvSpPr>
          <p:cNvPr id="165" name="楕円 164">
            <a:extLst>
              <a:ext uri="{FF2B5EF4-FFF2-40B4-BE49-F238E27FC236}">
                <a16:creationId xmlns:a16="http://schemas.microsoft.com/office/drawing/2014/main" id="{A865AB22-A239-D04D-0C52-EAA3479506C0}"/>
              </a:ext>
            </a:extLst>
          </p:cNvPr>
          <p:cNvSpPr/>
          <p:nvPr/>
        </p:nvSpPr>
        <p:spPr bwMode="auto">
          <a:xfrm>
            <a:off x="7580058" y="2331490"/>
            <a:ext cx="1503303" cy="49771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生成画像</a:t>
            </a: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66" name="矢印: 右 165">
            <a:extLst>
              <a:ext uri="{FF2B5EF4-FFF2-40B4-BE49-F238E27FC236}">
                <a16:creationId xmlns:a16="http://schemas.microsoft.com/office/drawing/2014/main" id="{57374250-98EA-4451-A1FF-3760A141CABC}"/>
              </a:ext>
            </a:extLst>
          </p:cNvPr>
          <p:cNvSpPr/>
          <p:nvPr/>
        </p:nvSpPr>
        <p:spPr bwMode="auto">
          <a:xfrm>
            <a:off x="4408304" y="3535216"/>
            <a:ext cx="445356" cy="409715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B779BE33-549C-D1CF-FDAB-3B8AA637D3DE}"/>
              </a:ext>
            </a:extLst>
          </p:cNvPr>
          <p:cNvSpPr/>
          <p:nvPr/>
        </p:nvSpPr>
        <p:spPr bwMode="auto">
          <a:xfrm>
            <a:off x="79018" y="3548664"/>
            <a:ext cx="425839" cy="409715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DA3EE07-111F-8EC8-4212-60C919CF30AC}"/>
              </a:ext>
            </a:extLst>
          </p:cNvPr>
          <p:cNvSpPr txBox="1"/>
          <p:nvPr/>
        </p:nvSpPr>
        <p:spPr>
          <a:xfrm>
            <a:off x="612218" y="1036482"/>
            <a:ext cx="7973658" cy="96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2400" dirty="0"/>
              <a:t>4. </a:t>
            </a:r>
            <a:r>
              <a:rPr kumimoji="1" lang="ja-JP" altLang="en-US" sz="2400" dirty="0"/>
              <a:t>各ゲストの前まで移動し，音声認識により名前を取得</a:t>
            </a:r>
            <a:endParaRPr kumimoji="1" lang="en-US" altLang="ja-JP" sz="2400" dirty="0"/>
          </a:p>
          <a:p>
            <a:pPr>
              <a:lnSpc>
                <a:spcPct val="120000"/>
              </a:lnSpc>
            </a:pPr>
            <a:r>
              <a:rPr lang="en-US" altLang="ja-JP" sz="2400" dirty="0"/>
              <a:t>5. </a:t>
            </a:r>
            <a:r>
              <a:rPr lang="ja-JP" altLang="en-US" sz="2400" dirty="0"/>
              <a:t>説明のための画像を生成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19186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6C1AF3-BA92-5117-4BD5-7B7C501C5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7CA3A84-8766-AD6A-258A-D0037E98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人物認識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4833EDF-7C50-2CF5-9A9C-AD8640C191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34DD042-6D7E-7EB9-F085-E8C1A1D5CBE0}"/>
              </a:ext>
            </a:extLst>
          </p:cNvPr>
          <p:cNvSpPr txBox="1"/>
          <p:nvPr/>
        </p:nvSpPr>
        <p:spPr>
          <a:xfrm>
            <a:off x="2159732" y="6535884"/>
            <a:ext cx="3008709" cy="304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1200" dirty="0"/>
              <a:t>[]D. Osokin arXiv:1811.12004, 2018.</a:t>
            </a:r>
            <a:endParaRPr kumimoji="1"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3BBB4EE-84BD-59A5-BB36-B34A873C85E0}"/>
              </a:ext>
            </a:extLst>
          </p:cNvPr>
          <p:cNvSpPr txBox="1"/>
          <p:nvPr/>
        </p:nvSpPr>
        <p:spPr>
          <a:xfrm>
            <a:off x="948986" y="967589"/>
            <a:ext cx="7017306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2400" dirty="0"/>
              <a:t>Lightweight Human Pose Estimation</a:t>
            </a:r>
            <a:r>
              <a:rPr kumimoji="1" lang="en-US" altLang="ja-JP" sz="2400" baseline="30000" dirty="0"/>
              <a:t>[]</a:t>
            </a:r>
            <a:r>
              <a:rPr kumimoji="1" lang="ja-JP" altLang="en-US" sz="2400" dirty="0"/>
              <a:t>を用いた</a:t>
            </a:r>
            <a:endParaRPr kumimoji="1" lang="ja-JP" altLang="en-US" sz="2400" baseline="30000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0ADC57D-B0A6-7029-2968-8691C45D05DA}"/>
              </a:ext>
            </a:extLst>
          </p:cNvPr>
          <p:cNvGrpSpPr/>
          <p:nvPr/>
        </p:nvGrpSpPr>
        <p:grpSpPr>
          <a:xfrm>
            <a:off x="281038" y="3645024"/>
            <a:ext cx="8461750" cy="2571971"/>
            <a:chOff x="306112" y="1556792"/>
            <a:chExt cx="8461750" cy="2571971"/>
          </a:xfrm>
        </p:grpSpPr>
        <p:pic>
          <p:nvPicPr>
            <p:cNvPr id="6" name="図 5" descr="屋内, 人, 持つ, おもちゃ が含まれている画像&#10;&#10;自動的に生成された説明">
              <a:extLst>
                <a:ext uri="{FF2B5EF4-FFF2-40B4-BE49-F238E27FC236}">
                  <a16:creationId xmlns:a16="http://schemas.microsoft.com/office/drawing/2014/main" id="{798A66A9-F0A2-BF99-D6D6-792D90B0C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112" y="1556792"/>
              <a:ext cx="2751664" cy="2063749"/>
            </a:xfrm>
            <a:prstGeom prst="rect">
              <a:avLst/>
            </a:prstGeom>
          </p:spPr>
        </p:pic>
        <p:pic>
          <p:nvPicPr>
            <p:cNvPr id="10" name="図 9" descr="ゲームの画面&#10;&#10;低い精度で自動的に生成された説明">
              <a:extLst>
                <a:ext uri="{FF2B5EF4-FFF2-40B4-BE49-F238E27FC236}">
                  <a16:creationId xmlns:a16="http://schemas.microsoft.com/office/drawing/2014/main" id="{ACFEFBF5-4006-EEA0-BC47-AE196148B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81" t="27709" r="19642"/>
            <a:stretch/>
          </p:blipFill>
          <p:spPr>
            <a:xfrm>
              <a:off x="3939553" y="1556792"/>
              <a:ext cx="2323653" cy="2063749"/>
            </a:xfrm>
            <a:prstGeom prst="rect">
              <a:avLst/>
            </a:prstGeom>
          </p:spPr>
        </p:pic>
        <p:pic>
          <p:nvPicPr>
            <p:cNvPr id="12" name="図 11" descr="ダイアグラム, 設計図&#10;&#10;自動的に生成された説明">
              <a:extLst>
                <a:ext uri="{FF2B5EF4-FFF2-40B4-BE49-F238E27FC236}">
                  <a16:creationId xmlns:a16="http://schemas.microsoft.com/office/drawing/2014/main" id="{EB4867DB-3040-B089-94CC-CD6292751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904" t="27852" r="19745"/>
            <a:stretch/>
          </p:blipFill>
          <p:spPr>
            <a:xfrm>
              <a:off x="6444208" y="1556792"/>
              <a:ext cx="2323654" cy="2063749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6E9CAC45-1835-1A64-FD6B-C3A5D4A90CDF}"/>
                </a:ext>
              </a:extLst>
            </p:cNvPr>
            <p:cNvSpPr txBox="1"/>
            <p:nvPr/>
          </p:nvSpPr>
          <p:spPr>
            <a:xfrm>
              <a:off x="974060" y="3611698"/>
              <a:ext cx="1415772" cy="517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ja-JP" altLang="en-US" sz="2400" dirty="0"/>
                <a:t>人物認識</a:t>
              </a:r>
            </a:p>
          </p:txBody>
        </p:sp>
        <p:sp>
          <p:nvSpPr>
            <p:cNvPr id="16" name="矢印: 右 15">
              <a:extLst>
                <a:ext uri="{FF2B5EF4-FFF2-40B4-BE49-F238E27FC236}">
                  <a16:creationId xmlns:a16="http://schemas.microsoft.com/office/drawing/2014/main" id="{253C4339-7C32-CD43-E973-7DFDDCB23E62}"/>
                </a:ext>
              </a:extLst>
            </p:cNvPr>
            <p:cNvSpPr/>
            <p:nvPr/>
          </p:nvSpPr>
          <p:spPr bwMode="auto">
            <a:xfrm>
              <a:off x="3167793" y="2368360"/>
              <a:ext cx="654372" cy="484632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3E349A3-1262-28D2-1978-59E81E44315B}"/>
                </a:ext>
              </a:extLst>
            </p:cNvPr>
            <p:cNvSpPr txBox="1"/>
            <p:nvPr/>
          </p:nvSpPr>
          <p:spPr>
            <a:xfrm>
              <a:off x="4422993" y="3578860"/>
              <a:ext cx="3760966" cy="517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ja-JP" sz="2400" dirty="0"/>
                <a:t>3</a:t>
              </a:r>
              <a:r>
                <a:rPr kumimoji="1" lang="ja-JP" altLang="en-US" sz="2400" dirty="0"/>
                <a:t>次元地図上にマッピング</a:t>
              </a:r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07193C-B67C-5F1A-A3F3-7A423A502A1E}"/>
              </a:ext>
            </a:extLst>
          </p:cNvPr>
          <p:cNvSpPr txBox="1"/>
          <p:nvPr/>
        </p:nvSpPr>
        <p:spPr>
          <a:xfrm>
            <a:off x="755576" y="1728950"/>
            <a:ext cx="7462299" cy="1403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ja-JP" sz="2400" dirty="0"/>
              <a:t>HSR</a:t>
            </a:r>
            <a:r>
              <a:rPr kumimoji="1" lang="ja-JP" altLang="en-US" sz="2400" dirty="0"/>
              <a:t>より取得した</a:t>
            </a:r>
            <a:r>
              <a:rPr kumimoji="1" lang="en-US" altLang="ja-JP" sz="2400" dirty="0"/>
              <a:t>RGB</a:t>
            </a:r>
            <a:r>
              <a:rPr kumimoji="1" lang="ja-JP" altLang="en-US" sz="2400" dirty="0"/>
              <a:t>画像から，人物認識を行う</a:t>
            </a:r>
            <a:endParaRPr kumimoji="1" lang="en-US" altLang="ja-JP" sz="24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ja-JP" sz="2400" dirty="0"/>
              <a:t>Depth</a:t>
            </a:r>
            <a:r>
              <a:rPr lang="ja-JP" altLang="en-US" sz="2400" dirty="0"/>
              <a:t>画像を用いて，</a:t>
            </a:r>
            <a:r>
              <a:rPr lang="en-US" altLang="ja-JP" sz="2400" dirty="0"/>
              <a:t>3</a:t>
            </a:r>
            <a:r>
              <a:rPr lang="ja-JP" altLang="en-US" sz="2400" dirty="0"/>
              <a:t>次元での位置を算出</a:t>
            </a:r>
            <a:endParaRPr lang="en-US" altLang="ja-JP" sz="24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ja-JP" altLang="en-US" sz="2400" dirty="0"/>
              <a:t>マップに意味づけを行う</a:t>
            </a:r>
          </a:p>
        </p:txBody>
      </p:sp>
    </p:spTree>
    <p:extLst>
      <p:ext uri="{BB962C8B-B14F-4D97-AF65-F5344CB8AC3E}">
        <p14:creationId xmlns:p14="http://schemas.microsoft.com/office/powerpoint/2010/main" val="2217501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B919275-2C04-BCB1-2833-3F78D31B2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B58F063-43FF-78EF-7480-E341ADD5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音声認識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F93FCA3-7144-E30B-89CE-8BAE4219A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52B4266-8FB8-C798-837D-26BEAC0548D4}"/>
              </a:ext>
            </a:extLst>
          </p:cNvPr>
          <p:cNvSpPr txBox="1"/>
          <p:nvPr/>
        </p:nvSpPr>
        <p:spPr>
          <a:xfrm>
            <a:off x="1336812" y="3663546"/>
            <a:ext cx="7263527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400" b="1" dirty="0"/>
              <a:t>ノイズ除去</a:t>
            </a:r>
            <a:r>
              <a:rPr kumimoji="1" lang="ja-JP" altLang="en-US" sz="2400" dirty="0"/>
              <a:t>と</a:t>
            </a:r>
            <a:r>
              <a:rPr kumimoji="1" lang="ja-JP" altLang="en-US" sz="2400" b="1" dirty="0"/>
              <a:t>オフラインで動作</a:t>
            </a:r>
            <a:r>
              <a:rPr kumimoji="1" lang="ja-JP" altLang="en-US" sz="2400" dirty="0"/>
              <a:t>する音声認識が必要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26810A-4B1A-190C-5476-2E1677DA20A3}"/>
              </a:ext>
            </a:extLst>
          </p:cNvPr>
          <p:cNvSpPr txBox="1"/>
          <p:nvPr/>
        </p:nvSpPr>
        <p:spPr>
          <a:xfrm>
            <a:off x="146588" y="1809509"/>
            <a:ext cx="4839786" cy="1403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1" lang="ja-JP" altLang="en-US" sz="2400" dirty="0"/>
              <a:t>観客や他のリーグの影響で，</a:t>
            </a:r>
            <a:endParaRPr lang="en-US" altLang="ja-JP" sz="2400" dirty="0"/>
          </a:p>
          <a:p>
            <a:pPr>
              <a:lnSpc>
                <a:spcPct val="120000"/>
              </a:lnSpc>
            </a:pPr>
            <a:r>
              <a:rPr kumimoji="1" lang="ja-JP" altLang="en-US" sz="2400" dirty="0"/>
              <a:t>　</a:t>
            </a:r>
            <a:r>
              <a:rPr kumimoji="1" lang="ja-JP" altLang="en-US" sz="2400" b="1" u="sng" dirty="0"/>
              <a:t>周囲の雑音（ノイズ）が大きい</a:t>
            </a:r>
            <a:endParaRPr kumimoji="1" lang="en-US" altLang="ja-JP" sz="2400" b="1" u="sng" dirty="0"/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1" lang="ja-JP" altLang="en-US" sz="2400" b="1" u="sng" dirty="0"/>
              <a:t>ネットが不安定</a:t>
            </a:r>
            <a:r>
              <a:rPr kumimoji="1" lang="ja-JP" altLang="en-US" sz="2400" dirty="0"/>
              <a:t>である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3D31DCC-2B99-733B-3C54-A12CA2E5F0B2}"/>
              </a:ext>
            </a:extLst>
          </p:cNvPr>
          <p:cNvSpPr txBox="1"/>
          <p:nvPr/>
        </p:nvSpPr>
        <p:spPr>
          <a:xfrm>
            <a:off x="173617" y="4687648"/>
            <a:ext cx="8802410" cy="96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400" dirty="0"/>
              <a:t>音声認識手法：</a:t>
            </a:r>
            <a:r>
              <a:rPr kumimoji="1" lang="en-US" altLang="ja-JP" sz="2400" dirty="0" err="1"/>
              <a:t>Vosk</a:t>
            </a:r>
            <a:r>
              <a:rPr kumimoji="1" lang="en-US" altLang="ja-JP" sz="2400" baseline="30000" dirty="0"/>
              <a:t>[]</a:t>
            </a:r>
            <a:endParaRPr lang="en-US" altLang="ja-JP" sz="2400" baseline="30000" dirty="0"/>
          </a:p>
          <a:p>
            <a:pPr>
              <a:lnSpc>
                <a:spcPct val="120000"/>
              </a:lnSpc>
            </a:pPr>
            <a:r>
              <a:rPr kumimoji="1" lang="ja-JP" altLang="en-US" sz="2400" dirty="0"/>
              <a:t>　オフラインで動作し，認識単語リスト（辞書）を設定可能</a:t>
            </a:r>
            <a:endParaRPr kumimoji="1" lang="en-US" altLang="ja-JP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F40C6FC-A7E7-A139-4E8C-BEC90926A159}"/>
              </a:ext>
            </a:extLst>
          </p:cNvPr>
          <p:cNvSpPr txBox="1"/>
          <p:nvPr/>
        </p:nvSpPr>
        <p:spPr>
          <a:xfrm>
            <a:off x="2115929" y="6499312"/>
            <a:ext cx="5746638" cy="3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1400" dirty="0"/>
              <a:t>[] </a:t>
            </a:r>
            <a:r>
              <a:rPr kumimoji="1" lang="en-US" altLang="ja-JP" sz="1400" dirty="0" err="1"/>
              <a:t>vosk</a:t>
            </a:r>
            <a:r>
              <a:rPr kumimoji="1" lang="en-US" altLang="ja-JP" sz="1400" dirty="0"/>
              <a:t>, </a:t>
            </a:r>
            <a:r>
              <a:rPr kumimoji="1" lang="en-US" altLang="ja-JP" sz="1400" dirty="0">
                <a:hlinkClick r:id="rId2"/>
              </a:rPr>
              <a:t>https://alphacephei.com/vosk/</a:t>
            </a:r>
            <a:r>
              <a:rPr kumimoji="1" lang="en-US" altLang="ja-JP" sz="1400" dirty="0"/>
              <a:t>, 2022 10/22 accessed</a:t>
            </a:r>
            <a:endParaRPr kumimoji="1" lang="ja-JP" altLang="en-US" sz="1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1C33F2-2429-5166-B1DB-7312CB63B2C0}"/>
              </a:ext>
            </a:extLst>
          </p:cNvPr>
          <p:cNvSpPr txBox="1"/>
          <p:nvPr/>
        </p:nvSpPr>
        <p:spPr>
          <a:xfrm>
            <a:off x="219247" y="6084565"/>
            <a:ext cx="7539821" cy="3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1400" dirty="0"/>
              <a:t>[]T. </a:t>
            </a:r>
            <a:r>
              <a:rPr kumimoji="1" lang="en-US" altLang="ja-JP" sz="1400" dirty="0" err="1"/>
              <a:t>Sainburg</a:t>
            </a:r>
            <a:r>
              <a:rPr kumimoji="1" lang="en-US" altLang="ja-JP" sz="1400" dirty="0"/>
              <a:t>, et al., </a:t>
            </a:r>
            <a:r>
              <a:rPr kumimoji="1" lang="en-US" altLang="ja-JP" sz="1400" dirty="0" err="1"/>
              <a:t>Plos</a:t>
            </a:r>
            <a:r>
              <a:rPr kumimoji="1" lang="en-US" altLang="ja-JP" sz="1400" dirty="0"/>
              <a:t> computational biology, 2020.  []T. </a:t>
            </a:r>
            <a:r>
              <a:rPr kumimoji="1" lang="en-US" altLang="ja-JP" sz="1400" dirty="0" err="1"/>
              <a:t>Sainburg</a:t>
            </a:r>
            <a:r>
              <a:rPr kumimoji="1" lang="en-US" altLang="ja-JP" sz="1400" dirty="0"/>
              <a:t>, Zendo, 2019.</a:t>
            </a:r>
            <a:endParaRPr kumimoji="1"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3882FBC-7501-FC80-ED85-A69DCCA14DDA}"/>
              </a:ext>
            </a:extLst>
          </p:cNvPr>
          <p:cNvSpPr txBox="1"/>
          <p:nvPr/>
        </p:nvSpPr>
        <p:spPr>
          <a:xfrm>
            <a:off x="167973" y="5567500"/>
            <a:ext cx="8509061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400" dirty="0"/>
              <a:t>強度を調節可能なノイズ除去</a:t>
            </a:r>
            <a:r>
              <a:rPr kumimoji="1" lang="en-US" altLang="ja-JP" sz="2400" baseline="30000" dirty="0"/>
              <a:t>[, ]</a:t>
            </a:r>
            <a:r>
              <a:rPr kumimoji="1" lang="ja-JP" altLang="en-US" sz="2400" dirty="0"/>
              <a:t>を音声認識の前段に組み込む</a:t>
            </a:r>
          </a:p>
        </p:txBody>
      </p:sp>
      <p:pic>
        <p:nvPicPr>
          <p:cNvPr id="13" name="図 12" descr="空港にいる人たち&#10;&#10;低い精度で自動的に生成された説明">
            <a:extLst>
              <a:ext uri="{FF2B5EF4-FFF2-40B4-BE49-F238E27FC236}">
                <a16:creationId xmlns:a16="http://schemas.microsoft.com/office/drawing/2014/main" id="{80A6CB8E-E6D3-E5FC-E470-7827BE8C9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82"/>
          <a:stretch/>
        </p:blipFill>
        <p:spPr>
          <a:xfrm>
            <a:off x="5061747" y="1343249"/>
            <a:ext cx="3439739" cy="2233771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EC48ED8-22B6-065C-9EB5-79EF4BAE819B}"/>
              </a:ext>
            </a:extLst>
          </p:cNvPr>
          <p:cNvSpPr/>
          <p:nvPr/>
        </p:nvSpPr>
        <p:spPr bwMode="auto">
          <a:xfrm>
            <a:off x="173617" y="836712"/>
            <a:ext cx="6340197" cy="4247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ja-JP" sz="2400" b="1" dirty="0" err="1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RoboCup@Home</a:t>
            </a:r>
            <a:r>
              <a:rPr lang="ja-JP" altLang="en-US" sz="2400" b="1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における音声認識の課題</a:t>
            </a:r>
            <a:endParaRPr kumimoji="1" lang="ja-JP" altLang="en-US" sz="2400" b="1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53F307A-8EF4-E24E-6FA4-FA86ADFE898F}"/>
              </a:ext>
            </a:extLst>
          </p:cNvPr>
          <p:cNvSpPr/>
          <p:nvPr/>
        </p:nvSpPr>
        <p:spPr bwMode="auto">
          <a:xfrm>
            <a:off x="8044286" y="1798634"/>
            <a:ext cx="914400" cy="4247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kumimoji="1" lang="ja-JP" altLang="en-US" sz="24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観客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5229588-8E9F-0324-721C-64A4119B85F6}"/>
              </a:ext>
            </a:extLst>
          </p:cNvPr>
          <p:cNvSpPr/>
          <p:nvPr/>
        </p:nvSpPr>
        <p:spPr bwMode="auto">
          <a:xfrm>
            <a:off x="6909734" y="1294976"/>
            <a:ext cx="1134552" cy="4247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kumimoji="1" lang="ja-JP" altLang="en-US" sz="24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別競技</a:t>
            </a: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07CD3789-B16B-CE8C-33B6-240B4CA6E0BB}"/>
              </a:ext>
            </a:extLst>
          </p:cNvPr>
          <p:cNvSpPr/>
          <p:nvPr/>
        </p:nvSpPr>
        <p:spPr bwMode="auto">
          <a:xfrm>
            <a:off x="688819" y="3691376"/>
            <a:ext cx="644219" cy="481787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361950" indent="-361950"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l"/>
            </a:pP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3F3517F-66B6-C722-57FB-C81F975BECAA}"/>
              </a:ext>
            </a:extLst>
          </p:cNvPr>
          <p:cNvSpPr/>
          <p:nvPr/>
        </p:nvSpPr>
        <p:spPr bwMode="auto">
          <a:xfrm>
            <a:off x="173617" y="4231002"/>
            <a:ext cx="2742200" cy="4221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ja-JP" altLang="en-US" sz="2400" b="1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使用した手法</a:t>
            </a:r>
            <a:endParaRPr kumimoji="1" lang="ja-JP" altLang="en-US" sz="2400" b="1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6976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C391832-4BC7-A291-09F6-6AD318667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453382-BB6C-F8E6-DF06-CEBE5A468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競技会</a:t>
            </a:r>
            <a:r>
              <a:rPr kumimoji="1" lang="ja-JP" altLang="en-US" dirty="0"/>
              <a:t>概要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4464E34-3587-9019-92CD-9FA538116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©Tamukoh Lab. Kyutech, Japan</a:t>
            </a:r>
            <a:endParaRPr lang="ja-JP" altLang="en-US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A428790-8F9C-4885-80C8-AEB4CBBA1D7E}"/>
              </a:ext>
            </a:extLst>
          </p:cNvPr>
          <p:cNvGrpSpPr/>
          <p:nvPr/>
        </p:nvGrpSpPr>
        <p:grpSpPr>
          <a:xfrm>
            <a:off x="6070570" y="4221088"/>
            <a:ext cx="2926481" cy="2166452"/>
            <a:chOff x="5751198" y="4073966"/>
            <a:chExt cx="2926481" cy="2166452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86D45653-34FF-D1E5-7996-5BE60A2A243C}"/>
                </a:ext>
              </a:extLst>
            </p:cNvPr>
            <p:cNvSpPr/>
            <p:nvPr/>
          </p:nvSpPr>
          <p:spPr bwMode="auto">
            <a:xfrm>
              <a:off x="5751198" y="4073966"/>
              <a:ext cx="2926481" cy="216645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572EBEF-EC1F-B290-6B22-F053B9DFD0FA}"/>
                </a:ext>
              </a:extLst>
            </p:cNvPr>
            <p:cNvSpPr txBox="1"/>
            <p:nvPr/>
          </p:nvSpPr>
          <p:spPr>
            <a:xfrm>
              <a:off x="5847419" y="4238563"/>
              <a:ext cx="2815194" cy="1923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ja-JP" altLang="en-US" sz="2000" dirty="0"/>
                <a:t>制御に使用した</a:t>
              </a:r>
              <a:r>
                <a:rPr lang="en-US" altLang="ja-JP" sz="2000" dirty="0"/>
                <a:t>PC</a:t>
              </a:r>
            </a:p>
            <a:p>
              <a:pPr>
                <a:lnSpc>
                  <a:spcPct val="120000"/>
                </a:lnSpc>
              </a:pPr>
              <a:r>
                <a:rPr lang="en-US" altLang="ja-JP" sz="2000" dirty="0"/>
                <a:t>CPU   :</a:t>
              </a:r>
              <a:r>
                <a:rPr lang="ja-JP" altLang="en-US" sz="2000" dirty="0"/>
                <a:t> </a:t>
              </a:r>
              <a:r>
                <a:rPr lang="en-US" altLang="ja-JP" sz="2000" dirty="0"/>
                <a:t>i7-7820HK</a:t>
              </a:r>
            </a:p>
            <a:p>
              <a:pPr>
                <a:lnSpc>
                  <a:spcPct val="120000"/>
                </a:lnSpc>
              </a:pPr>
              <a:r>
                <a:rPr kumimoji="1" lang="en-US" altLang="ja-JP" sz="2000" dirty="0"/>
                <a:t>GPU   : RTX1080</a:t>
              </a:r>
            </a:p>
            <a:p>
              <a:pPr>
                <a:lnSpc>
                  <a:spcPct val="120000"/>
                </a:lnSpc>
              </a:pPr>
              <a:r>
                <a:rPr lang="ja-JP" altLang="en-US" sz="2000" dirty="0"/>
                <a:t>メモリ</a:t>
              </a:r>
              <a:r>
                <a:rPr lang="en-US" altLang="ja-JP" sz="2000" dirty="0"/>
                <a:t>: 32GB</a:t>
              </a:r>
            </a:p>
            <a:p>
              <a:pPr>
                <a:lnSpc>
                  <a:spcPct val="120000"/>
                </a:lnSpc>
              </a:pPr>
              <a:r>
                <a:rPr kumimoji="1" lang="en-US" altLang="ja-JP" sz="2000" dirty="0"/>
                <a:t>OS     : Ubuntu18.04</a:t>
              </a:r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A806B39-BE55-CC9F-93D8-15BFF55AE15A}"/>
              </a:ext>
            </a:extLst>
          </p:cNvPr>
          <p:cNvSpPr txBox="1"/>
          <p:nvPr/>
        </p:nvSpPr>
        <p:spPr>
          <a:xfrm>
            <a:off x="232009" y="897424"/>
            <a:ext cx="8911991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2400" dirty="0"/>
              <a:t>2022</a:t>
            </a:r>
            <a:r>
              <a:rPr kumimoji="1" lang="ja-JP" altLang="en-US" sz="2400" dirty="0"/>
              <a:t>年</a:t>
            </a:r>
            <a:r>
              <a:rPr kumimoji="1" lang="en-US" altLang="ja-JP" sz="2400" dirty="0"/>
              <a:t>7</a:t>
            </a:r>
            <a:r>
              <a:rPr kumimoji="1" lang="ja-JP" altLang="en-US" sz="2400" dirty="0"/>
              <a:t>月にバンコクで開催された</a:t>
            </a:r>
            <a:r>
              <a:rPr kumimoji="1" lang="en-US" altLang="ja-JP" sz="2400" dirty="0" err="1"/>
              <a:t>RoboCup@Home</a:t>
            </a:r>
            <a:r>
              <a:rPr kumimoji="1" lang="ja-JP" altLang="en-US" sz="2400" dirty="0"/>
              <a:t>に参加</a:t>
            </a:r>
          </a:p>
        </p:txBody>
      </p: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5AD7F8A2-3744-9917-8185-83555E220A21}"/>
              </a:ext>
            </a:extLst>
          </p:cNvPr>
          <p:cNvGrpSpPr/>
          <p:nvPr/>
        </p:nvGrpSpPr>
        <p:grpSpPr>
          <a:xfrm>
            <a:off x="834908" y="3028536"/>
            <a:ext cx="3857040" cy="3357324"/>
            <a:chOff x="1655799" y="2466943"/>
            <a:chExt cx="3857040" cy="3357324"/>
          </a:xfrm>
        </p:grpSpPr>
        <p:pic>
          <p:nvPicPr>
            <p:cNvPr id="17" name="図 16" descr="ダイアグラム&#10;&#10;自動的に生成された説明">
              <a:extLst>
                <a:ext uri="{FF2B5EF4-FFF2-40B4-BE49-F238E27FC236}">
                  <a16:creationId xmlns:a16="http://schemas.microsoft.com/office/drawing/2014/main" id="{3A4DCA46-7D6E-E84C-4568-8073D88EF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40" t="44446" r="45857" b="3108"/>
            <a:stretch/>
          </p:blipFill>
          <p:spPr>
            <a:xfrm>
              <a:off x="1963408" y="3055174"/>
              <a:ext cx="2628292" cy="2769093"/>
            </a:xfrm>
            <a:prstGeom prst="rect">
              <a:avLst/>
            </a:prstGeom>
          </p:spPr>
        </p:pic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BB41C4BA-4BED-733D-D69D-0B0DAFD1C810}"/>
                </a:ext>
              </a:extLst>
            </p:cNvPr>
            <p:cNvSpPr/>
            <p:nvPr/>
          </p:nvSpPr>
          <p:spPr bwMode="auto">
            <a:xfrm>
              <a:off x="3656709" y="3877888"/>
              <a:ext cx="308298" cy="851598"/>
            </a:xfrm>
            <a:prstGeom prst="rect">
              <a:avLst/>
            </a:prstGeom>
            <a:solidFill>
              <a:srgbClr val="D9D4AD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D5CA0D3-9002-1606-06BB-E62BF090F93B}"/>
                </a:ext>
              </a:extLst>
            </p:cNvPr>
            <p:cNvSpPr txBox="1"/>
            <p:nvPr/>
          </p:nvSpPr>
          <p:spPr>
            <a:xfrm>
              <a:off x="2596446" y="4083931"/>
              <a:ext cx="1742104" cy="375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ja-JP" altLang="en-US" sz="1600" dirty="0">
                  <a:solidFill>
                    <a:schemeClr val="accent2"/>
                  </a:solidFill>
                </a:rPr>
                <a:t>リビングルーム</a:t>
              </a:r>
              <a:endParaRPr kumimoji="1" lang="ja-JP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7B10CF4-D97C-9E6F-DD83-8F7A5D64335C}"/>
                </a:ext>
              </a:extLst>
            </p:cNvPr>
            <p:cNvSpPr txBox="1"/>
            <p:nvPr/>
          </p:nvSpPr>
          <p:spPr>
            <a:xfrm>
              <a:off x="2632859" y="3597915"/>
              <a:ext cx="864046" cy="375487"/>
            </a:xfrm>
            <a:prstGeom prst="rect">
              <a:avLst/>
            </a:prstGeom>
            <a:solidFill>
              <a:srgbClr val="D9D4AD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ja-JP" altLang="en-US" sz="1600" dirty="0"/>
                <a:t>テレビ</a:t>
              </a:r>
              <a:endParaRPr kumimoji="1" lang="ja-JP" altLang="en-US" sz="16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ABA288F1-4F69-8B87-B772-A75AE53DAA6A}"/>
                </a:ext>
              </a:extLst>
            </p:cNvPr>
            <p:cNvSpPr txBox="1"/>
            <p:nvPr/>
          </p:nvSpPr>
          <p:spPr>
            <a:xfrm>
              <a:off x="3535117" y="4519196"/>
              <a:ext cx="1029753" cy="375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ja-JP" altLang="en-US" sz="1600" dirty="0"/>
                <a:t>テーブル</a:t>
              </a:r>
              <a:endParaRPr kumimoji="1" lang="ja-JP" altLang="en-US" sz="1600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9CA05CE3-11DE-ACB2-A339-66EBA91B0BF1}"/>
                </a:ext>
              </a:extLst>
            </p:cNvPr>
            <p:cNvSpPr txBox="1"/>
            <p:nvPr/>
          </p:nvSpPr>
          <p:spPr>
            <a:xfrm>
              <a:off x="2416835" y="4954699"/>
              <a:ext cx="252028" cy="198516"/>
            </a:xfrm>
            <a:prstGeom prst="rect">
              <a:avLst/>
            </a:prstGeom>
            <a:solidFill>
              <a:srgbClr val="D9D4AD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endParaRPr kumimoji="1" lang="ja-JP" altLang="en-US" sz="600" dirty="0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8ED21550-BB02-3C5A-3337-D50F6563F43B}"/>
                </a:ext>
              </a:extLst>
            </p:cNvPr>
            <p:cNvSpPr/>
            <p:nvPr/>
          </p:nvSpPr>
          <p:spPr bwMode="auto">
            <a:xfrm>
              <a:off x="3213840" y="4649829"/>
              <a:ext cx="141500" cy="1080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78DD516E-AC08-4450-0F02-2007AAE8C497}"/>
                </a:ext>
              </a:extLst>
            </p:cNvPr>
            <p:cNvSpPr/>
            <p:nvPr/>
          </p:nvSpPr>
          <p:spPr bwMode="auto">
            <a:xfrm>
              <a:off x="3835274" y="5172335"/>
              <a:ext cx="141500" cy="1080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06DA568C-69D0-357B-F94B-5E5BC81CB3DF}"/>
                </a:ext>
              </a:extLst>
            </p:cNvPr>
            <p:cNvSpPr/>
            <p:nvPr/>
          </p:nvSpPr>
          <p:spPr bwMode="auto">
            <a:xfrm>
              <a:off x="4258651" y="3824092"/>
              <a:ext cx="127717" cy="1089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01311E8-346B-9C35-7066-634A7A9EF983}"/>
                </a:ext>
              </a:extLst>
            </p:cNvPr>
            <p:cNvSpPr/>
            <p:nvPr/>
          </p:nvSpPr>
          <p:spPr bwMode="auto">
            <a:xfrm>
              <a:off x="4516319" y="5203915"/>
              <a:ext cx="97102" cy="131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0D043DAC-6A14-79EB-B1E6-F6DEB4037800}"/>
                </a:ext>
              </a:extLst>
            </p:cNvPr>
            <p:cNvSpPr/>
            <p:nvPr/>
          </p:nvSpPr>
          <p:spPr bwMode="auto">
            <a:xfrm>
              <a:off x="3122791" y="3033678"/>
              <a:ext cx="108012" cy="1477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C2D992AE-80FB-03A5-6E05-C7469085208D}"/>
                </a:ext>
              </a:extLst>
            </p:cNvPr>
            <p:cNvSpPr/>
            <p:nvPr/>
          </p:nvSpPr>
          <p:spPr bwMode="auto">
            <a:xfrm>
              <a:off x="2522472" y="3074729"/>
              <a:ext cx="138784" cy="18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D254D651-DB6E-0CA3-7271-6AB8C454EE7C}"/>
                </a:ext>
              </a:extLst>
            </p:cNvPr>
            <p:cNvSpPr/>
            <p:nvPr/>
          </p:nvSpPr>
          <p:spPr bwMode="auto">
            <a:xfrm>
              <a:off x="2433867" y="4091335"/>
              <a:ext cx="153411" cy="108011"/>
            </a:xfrm>
            <a:prstGeom prst="rect">
              <a:avLst/>
            </a:prstGeom>
            <a:solidFill>
              <a:srgbClr val="D9D4AD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FC3E49AE-1D3D-362C-56CA-D6E036E6059F}"/>
                </a:ext>
              </a:extLst>
            </p:cNvPr>
            <p:cNvSpPr/>
            <p:nvPr/>
          </p:nvSpPr>
          <p:spPr bwMode="auto">
            <a:xfrm>
              <a:off x="3426155" y="5161521"/>
              <a:ext cx="141500" cy="1080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09020A1-A22A-1049-3590-2A33A250E903}"/>
                </a:ext>
              </a:extLst>
            </p:cNvPr>
            <p:cNvSpPr/>
            <p:nvPr/>
          </p:nvSpPr>
          <p:spPr bwMode="auto">
            <a:xfrm>
              <a:off x="2008482" y="4117810"/>
              <a:ext cx="125616" cy="572554"/>
            </a:xfrm>
            <a:prstGeom prst="rect">
              <a:avLst/>
            </a:prstGeom>
            <a:solidFill>
              <a:srgbClr val="E8F0F3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32" name="矢印: 右 31">
              <a:extLst>
                <a:ext uri="{FF2B5EF4-FFF2-40B4-BE49-F238E27FC236}">
                  <a16:creationId xmlns:a16="http://schemas.microsoft.com/office/drawing/2014/main" id="{C4C89FE9-2ABA-BF47-8FE9-8564CC41EF15}"/>
                </a:ext>
              </a:extLst>
            </p:cNvPr>
            <p:cNvSpPr/>
            <p:nvPr/>
          </p:nvSpPr>
          <p:spPr bwMode="auto">
            <a:xfrm>
              <a:off x="4520755" y="4448774"/>
              <a:ext cx="549215" cy="364984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27366461-DB3F-CEFD-40D3-D41A19A161E6}"/>
                </a:ext>
              </a:extLst>
            </p:cNvPr>
            <p:cNvSpPr txBox="1"/>
            <p:nvPr/>
          </p:nvSpPr>
          <p:spPr>
            <a:xfrm>
              <a:off x="4485036" y="3877888"/>
              <a:ext cx="1027803" cy="670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ja-JP" altLang="en-US" sz="1600" dirty="0"/>
                <a:t>キッチン</a:t>
              </a:r>
              <a:endParaRPr lang="en-US" altLang="ja-JP" sz="1600" dirty="0"/>
            </a:p>
            <a:p>
              <a:pPr algn="ctr">
                <a:lnSpc>
                  <a:spcPct val="120000"/>
                </a:lnSpc>
              </a:pPr>
              <a:r>
                <a:rPr lang="ja-JP" altLang="en-US" sz="1600" dirty="0"/>
                <a:t>ルーム</a:t>
              </a:r>
              <a:endParaRPr kumimoji="1" lang="ja-JP" altLang="en-US" sz="16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A9A5AFAB-142F-79EB-FD63-B6E31134C754}"/>
                </a:ext>
              </a:extLst>
            </p:cNvPr>
            <p:cNvSpPr txBox="1"/>
            <p:nvPr/>
          </p:nvSpPr>
          <p:spPr>
            <a:xfrm>
              <a:off x="3620307" y="2466943"/>
              <a:ext cx="1082348" cy="670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ja-JP" altLang="en-US" sz="1600" dirty="0"/>
                <a:t>オフィスルーム</a:t>
              </a:r>
              <a:endParaRPr kumimoji="1" lang="ja-JP" altLang="en-US" sz="1600" dirty="0"/>
            </a:p>
          </p:txBody>
        </p:sp>
        <p:sp>
          <p:nvSpPr>
            <p:cNvPr id="35" name="矢印: 右 34">
              <a:extLst>
                <a:ext uri="{FF2B5EF4-FFF2-40B4-BE49-F238E27FC236}">
                  <a16:creationId xmlns:a16="http://schemas.microsoft.com/office/drawing/2014/main" id="{849E7283-E23D-15E9-1D2A-CBD0DA38A7F2}"/>
                </a:ext>
              </a:extLst>
            </p:cNvPr>
            <p:cNvSpPr/>
            <p:nvPr/>
          </p:nvSpPr>
          <p:spPr bwMode="auto">
            <a:xfrm rot="16200000">
              <a:off x="3359461" y="2765030"/>
              <a:ext cx="447276" cy="396982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9084195-F88E-E1B1-FCE4-6AED73145C2B}"/>
                </a:ext>
              </a:extLst>
            </p:cNvPr>
            <p:cNvSpPr txBox="1"/>
            <p:nvPr/>
          </p:nvSpPr>
          <p:spPr>
            <a:xfrm>
              <a:off x="2309666" y="4577303"/>
              <a:ext cx="857498" cy="375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ja-JP" altLang="en-US" sz="1600" dirty="0"/>
                <a:t>ソファ</a:t>
              </a:r>
              <a:endParaRPr kumimoji="1" lang="ja-JP" altLang="en-US" sz="1600" dirty="0"/>
            </a:p>
          </p:txBody>
        </p: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5896486D-EBFF-C9F1-2FAC-07EEBFFBB075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3906024" y="4854587"/>
              <a:ext cx="83203" cy="317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0514E199-4FE9-69BD-058B-CEEDD9D88423}"/>
                </a:ext>
              </a:extLst>
            </p:cNvPr>
            <p:cNvCxnSpPr>
              <a:cxnSpLocks/>
              <a:stCxn id="21" idx="1"/>
              <a:endCxn id="23" idx="3"/>
            </p:cNvCxnSpPr>
            <p:nvPr/>
          </p:nvCxnSpPr>
          <p:spPr>
            <a:xfrm flipH="1" flipV="1">
              <a:off x="3355340" y="4703835"/>
              <a:ext cx="179777" cy="3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56BAC0D8-54B5-8D81-2C1C-B447A48655AD}"/>
                </a:ext>
              </a:extLst>
            </p:cNvPr>
            <p:cNvSpPr/>
            <p:nvPr/>
          </p:nvSpPr>
          <p:spPr bwMode="auto">
            <a:xfrm>
              <a:off x="2229208" y="3902257"/>
              <a:ext cx="432048" cy="1815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361950" indent="-361950" algn="ctr">
                <a:lnSpc>
                  <a:spcPct val="120000"/>
                </a:lnSpc>
                <a:spcBef>
                  <a:spcPts val="1200"/>
                </a:spcBef>
                <a:spcAft>
                  <a:spcPts val="600"/>
                </a:spcAft>
                <a:buFont typeface="Wingdings" pitchFamily="2" charset="2"/>
                <a:buChar char="l"/>
              </a:pPr>
              <a:endPara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73211B96-83FF-9272-5918-ABCCC9B537AF}"/>
                </a:ext>
              </a:extLst>
            </p:cNvPr>
            <p:cNvSpPr txBox="1"/>
            <p:nvPr/>
          </p:nvSpPr>
          <p:spPr>
            <a:xfrm>
              <a:off x="1655799" y="4261030"/>
              <a:ext cx="615207" cy="375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ja-JP" altLang="en-US" sz="1600" dirty="0"/>
                <a:t>入口</a:t>
              </a:r>
              <a:endParaRPr kumimoji="1" lang="ja-JP" altLang="en-US" sz="1600" dirty="0"/>
            </a:p>
          </p:txBody>
        </p:sp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F754ABFF-33C9-838C-0322-661FB53E66AC}"/>
              </a:ext>
            </a:extLst>
          </p:cNvPr>
          <p:cNvSpPr txBox="1"/>
          <p:nvPr/>
        </p:nvSpPr>
        <p:spPr>
          <a:xfrm>
            <a:off x="3085133" y="2155882"/>
            <a:ext cx="2908168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2400" dirty="0"/>
              <a:t>FMM</a:t>
            </a:r>
            <a:r>
              <a:rPr kumimoji="1" lang="ja-JP" altLang="en-US" sz="2400" dirty="0"/>
              <a:t>を</a:t>
            </a:r>
            <a:r>
              <a:rPr kumimoji="1" lang="en-US" altLang="ja-JP" sz="2400" dirty="0"/>
              <a:t>2</a:t>
            </a:r>
            <a:r>
              <a:rPr lang="ja-JP" altLang="en-US" sz="2400" dirty="0"/>
              <a:t>回施行した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3901410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Design">
  <a:themeElements>
    <a:clrScheme name="ユーザー定義 7">
      <a:dk1>
        <a:srgbClr val="000000"/>
      </a:dk1>
      <a:lt1>
        <a:srgbClr val="FFFFFF"/>
      </a:lt1>
      <a:dk2>
        <a:srgbClr val="0071BC"/>
      </a:dk2>
      <a:lt2>
        <a:srgbClr val="EAEAEA"/>
      </a:lt2>
      <a:accent1>
        <a:srgbClr val="E2F1FA"/>
      </a:accent1>
      <a:accent2>
        <a:srgbClr val="FF5050"/>
      </a:accent2>
      <a:accent3>
        <a:srgbClr val="FFE5E5"/>
      </a:accent3>
      <a:accent4>
        <a:srgbClr val="FFFFFF"/>
      </a:accent4>
      <a:accent5>
        <a:srgbClr val="FFFFFF"/>
      </a:accent5>
      <a:accent6>
        <a:srgbClr val="000000"/>
      </a:accent6>
      <a:hlink>
        <a:srgbClr val="00B050"/>
      </a:hlink>
      <a:folHlink>
        <a:srgbClr val="7030A0"/>
      </a:folHlink>
    </a:clrScheme>
    <a:fontScheme name="メイリオ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round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square" lIns="0" tIns="0" rIns="0" bIns="0" rtlCol="0" anchor="ctr">
        <a:spAutoFit/>
      </a:bodyPr>
      <a:lstStyle>
        <a:defPPr marL="361950" indent="-361950" algn="ctr">
          <a:lnSpc>
            <a:spcPct val="120000"/>
          </a:lnSpc>
          <a:spcBef>
            <a:spcPts val="1200"/>
          </a:spcBef>
          <a:spcAft>
            <a:spcPts val="600"/>
          </a:spcAft>
          <a:buFont typeface="Wingdings" pitchFamily="2" charset="2"/>
          <a:buChar char="l"/>
          <a:defRPr kumimoji="1" sz="2000" dirty="0" smtClean="0">
            <a:latin typeface="メイリオ" pitchFamily="50" charset="-128"/>
            <a:ea typeface="メイリオ" pitchFamily="50" charset="-128"/>
            <a:cs typeface="メイリオ" pitchFamily="50" charset="-128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120000"/>
          </a:lnSpc>
          <a:defRPr kumimoji="1"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15648</TotalTime>
  <Words>1021</Words>
  <Application>Microsoft Office PowerPoint</Application>
  <PresentationFormat>画面に合わせる (4:3)</PresentationFormat>
  <Paragraphs>264</Paragraphs>
  <Slides>18</Slides>
  <Notes>0</Notes>
  <HiddenSlides>0</HiddenSlides>
  <MMClips>13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4" baseType="lpstr">
      <vt:lpstr>BIZ UD明朝 Medium</vt:lpstr>
      <vt:lpstr>メイリオ</vt:lpstr>
      <vt:lpstr>Arial</vt:lpstr>
      <vt:lpstr>Calibri</vt:lpstr>
      <vt:lpstr>Wingdings</vt:lpstr>
      <vt:lpstr>PowerPoint Design</vt:lpstr>
      <vt:lpstr>RoboCup@Homeの ヒューマンインタラクションタスク に向けた解法の提案 </vt:lpstr>
      <vt:lpstr>ホームサービスロボット</vt:lpstr>
      <vt:lpstr>RoboCup@Home</vt:lpstr>
      <vt:lpstr>Find My Mates</vt:lpstr>
      <vt:lpstr>提案手法：概要1</vt:lpstr>
      <vt:lpstr>提案手法：概要2</vt:lpstr>
      <vt:lpstr>人物認識</vt:lpstr>
      <vt:lpstr>音声認識</vt:lpstr>
      <vt:lpstr>競技会概要</vt:lpstr>
      <vt:lpstr>音声認識の精度検証</vt:lpstr>
      <vt:lpstr>競技結果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RoboCup@Home</vt:lpstr>
      <vt:lpstr>録音した音声のサンプルデータ</vt:lpstr>
      <vt:lpstr>提案手法：概要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田向研究室PPTテンプレート</dc:title>
  <dc:creator>Tamukoh Lab.</dc:creator>
  <cp:lastModifiedBy>YANO Yuuga</cp:lastModifiedBy>
  <cp:revision>965</cp:revision>
  <dcterms:created xsi:type="dcterms:W3CDTF">2013-06-19T15:30:58Z</dcterms:created>
  <dcterms:modified xsi:type="dcterms:W3CDTF">2022-10-22T03:41:31Z</dcterms:modified>
</cp:coreProperties>
</file>